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5"/>
  </p:notesMasterIdLst>
  <p:handoutMasterIdLst>
    <p:handoutMasterId r:id="rId56"/>
  </p:handoutMasterIdLst>
  <p:sldIdLst>
    <p:sldId id="451" r:id="rId2"/>
    <p:sldId id="257" r:id="rId3"/>
    <p:sldId id="458" r:id="rId4"/>
    <p:sldId id="320" r:id="rId5"/>
    <p:sldId id="394" r:id="rId6"/>
    <p:sldId id="461" r:id="rId7"/>
    <p:sldId id="460" r:id="rId8"/>
    <p:sldId id="399" r:id="rId9"/>
    <p:sldId id="341" r:id="rId10"/>
    <p:sldId id="396" r:id="rId11"/>
    <p:sldId id="397" r:id="rId12"/>
    <p:sldId id="400" r:id="rId13"/>
    <p:sldId id="436" r:id="rId14"/>
    <p:sldId id="440" r:id="rId15"/>
    <p:sldId id="462" r:id="rId16"/>
    <p:sldId id="292" r:id="rId17"/>
    <p:sldId id="293" r:id="rId18"/>
    <p:sldId id="294" r:id="rId19"/>
    <p:sldId id="334" r:id="rId20"/>
    <p:sldId id="295" r:id="rId21"/>
    <p:sldId id="298" r:id="rId22"/>
    <p:sldId id="299" r:id="rId23"/>
    <p:sldId id="296" r:id="rId24"/>
    <p:sldId id="401" r:id="rId25"/>
    <p:sldId id="297" r:id="rId26"/>
    <p:sldId id="326" r:id="rId27"/>
    <p:sldId id="323" r:id="rId28"/>
    <p:sldId id="324" r:id="rId29"/>
    <p:sldId id="325" r:id="rId30"/>
    <p:sldId id="369" r:id="rId31"/>
    <p:sldId id="327" r:id="rId32"/>
    <p:sldId id="328" r:id="rId33"/>
    <p:sldId id="452" r:id="rId34"/>
    <p:sldId id="342" r:id="rId35"/>
    <p:sldId id="347" r:id="rId36"/>
    <p:sldId id="349" r:id="rId37"/>
    <p:sldId id="343" r:id="rId38"/>
    <p:sldId id="331" r:id="rId39"/>
    <p:sldId id="348" r:id="rId40"/>
    <p:sldId id="344" r:id="rId41"/>
    <p:sldId id="300" r:id="rId42"/>
    <p:sldId id="305" r:id="rId43"/>
    <p:sldId id="302" r:id="rId44"/>
    <p:sldId id="332" r:id="rId45"/>
    <p:sldId id="333" r:id="rId46"/>
    <p:sldId id="402" r:id="rId47"/>
    <p:sldId id="404" r:id="rId48"/>
    <p:sldId id="449" r:id="rId49"/>
    <p:sldId id="403" r:id="rId50"/>
    <p:sldId id="429" r:id="rId51"/>
    <p:sldId id="441" r:id="rId52"/>
    <p:sldId id="439" r:id="rId53"/>
    <p:sldId id="310" r:id="rId54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7679"/>
    <a:srgbClr val="000000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94"/>
    <p:restoredTop sz="94663"/>
  </p:normalViewPr>
  <p:slideViewPr>
    <p:cSldViewPr snapToGrid="0" snapToObjects="1">
      <p:cViewPr varScale="1">
        <p:scale>
          <a:sx n="135" d="100"/>
          <a:sy n="135" d="100"/>
        </p:scale>
        <p:origin x="200" y="1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5/17/21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5/17/21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0227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1161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fld id="{23F303CC-BC6F-44EE-9A09-81F690F71D2E}" type="datetime1">
              <a:rPr lang="en-US" altLang="en-US" smtClean="0"/>
              <a:t>5/17/21</a:t>
            </a:fld>
            <a:endParaRPr lang="en-US" altLang="en-US" dirty="0"/>
          </a:p>
        </p:txBody>
      </p: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B2CDF0B0-A759-4719-BF33-87C7C8CE7ED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08519" y="3137003"/>
            <a:ext cx="2299496" cy="55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E892B0C-0831-4140-965A-7EFB8731A63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93E785D7-5D87-40DD-9617-7BFD7CC78D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3" name="Picture 12" descr="A picture containing clipart&#10;&#10;Description automatically generated">
            <a:extLst>
              <a:ext uri="{FF2B5EF4-FFF2-40B4-BE49-F238E27FC236}">
                <a16:creationId xmlns:a16="http://schemas.microsoft.com/office/drawing/2014/main" id="{6714379B-79D8-4E01-A174-5D4B00882BE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5"/>
          <p:cNvSpPr>
            <a:spLocks noChangeShapeType="1"/>
          </p:cNvSpPr>
          <p:nvPr userDrawn="1"/>
        </p:nvSpPr>
        <p:spPr bwMode="auto">
          <a:xfrm>
            <a:off x="713832" y="2842625"/>
            <a:ext cx="7699628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 sz="135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65" y="4644583"/>
            <a:ext cx="628650" cy="22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 userDrawn="1"/>
        </p:nvSpPr>
        <p:spPr bwMode="auto">
          <a:xfrm>
            <a:off x="467544" y="1167594"/>
            <a:ext cx="8352928" cy="10801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0" name="Picture 13" descr="HL7 International Logo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33" y="627534"/>
            <a:ext cx="6624736" cy="1944216"/>
          </a:xfrm>
        </p:spPr>
        <p:txBody>
          <a:bodyPr/>
          <a:lstStyle>
            <a:lvl1pPr algn="ctr">
              <a:defRPr sz="42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8100393" y="4288319"/>
            <a:ext cx="792088" cy="59406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971800"/>
            <a:ext cx="6400800" cy="1404938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250"/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510423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49493"/>
            <a:ext cx="6966000" cy="864000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371600"/>
            <a:ext cx="8382000" cy="346840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63251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7876620" y="4174495"/>
            <a:ext cx="1008112" cy="70207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13" descr="HL7 International Logo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C108A-7415-F748-BC28-935EE8FA8A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1571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73974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84282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371600"/>
            <a:ext cx="4114800" cy="346840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4114800" cy="346840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17600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20592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8801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CBE59F13-943D-4C46-A00E-418D8CC1FF3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79169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7638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3138C42-3D0D-49E6-AEDA-875F61C1D236}"/>
              </a:ext>
            </a:extLst>
          </p:cNvPr>
          <p:cNvCxnSpPr/>
          <p:nvPr userDrawn="1"/>
        </p:nvCxnSpPr>
        <p:spPr>
          <a:xfrm>
            <a:off x="7493067" y="4749980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27C9CD6-C0E0-49A9-B421-58D41DC040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533716" y="4776836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ACB66CF8-832C-4CE1-9A73-924AF46E473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C165DAB-93B1-47DA-9A7A-30183B302BFA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CF4B7E0D-AED0-4F82-A3F4-D689786256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809382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3" name="Picture 22" descr="A picture containing clipart&#10;&#10;Description automatically generated">
            <a:extLst>
              <a:ext uri="{FF2B5EF4-FFF2-40B4-BE49-F238E27FC236}">
                <a16:creationId xmlns:a16="http://schemas.microsoft.com/office/drawing/2014/main" id="{A25728B7-8FFE-40C0-AB9D-40D2DD1AC28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8228883" cy="2929042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532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527047"/>
            <a:ext cx="3879312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527047"/>
            <a:ext cx="3878748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8FD0DB0-BF01-4579-921F-67BE5D8B0B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B51710B4-0861-40EE-BAF9-A32A1CE164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64BF9242-E8C9-4014-A4C2-51663B50DF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019E297-7697-47A9-81FB-2A72209EB64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953908D7-AAD6-4959-A912-FDB612681F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D1FC6923-967C-4866-ADFC-41A7D0559F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527046"/>
            <a:ext cx="5405424" cy="276331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5C7035E-9192-4B77-84BD-DB09E8D8D0D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A1335D0-084F-4898-B8A1-A485E3328A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2" name="Picture 21" descr="A picture containing clipart&#10;&#10;Description automatically generated">
            <a:extLst>
              <a:ext uri="{FF2B5EF4-FFF2-40B4-BE49-F238E27FC236}">
                <a16:creationId xmlns:a16="http://schemas.microsoft.com/office/drawing/2014/main" id="{49C06DB7-30F5-4F0E-9F86-4F4CFAE6B0E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fld id="{7CE3BD8C-C39F-4FFF-9CD5-05E4806DBFF3}" type="datetime1">
              <a:rPr lang="en-US" altLang="en-US" smtClean="0"/>
              <a:t>5/17/21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703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9" r:id="rId18"/>
    <p:sldLayoutId id="2147483700" r:id="rId19"/>
    <p:sldLayoutId id="2147483701" r:id="rId20"/>
    <p:sldLayoutId id="2147483702" r:id="rId21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blob/master/presentations/2020-11%20Webinars/FHIR%20Terminology%20-%20Part%201.pptx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myhospital.org/codes/labresults" TargetMode="Externa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hl7.org/fhir/STU3/consent.html#resource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mailto:rob@hausamconsulting.com" TargetMode="External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hl7.org/fhir/terminology-module.html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8616E-F8D3-3B42-BCAD-971522D05C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Understanding and Using Terminology in </a:t>
            </a:r>
            <a:r>
              <a:rPr lang="en-US" dirty="0"/>
              <a:t>HL7</a:t>
            </a:r>
            <a:r>
              <a:rPr lang="en-US" baseline="30000" dirty="0"/>
              <a:t>®</a:t>
            </a:r>
            <a:r>
              <a:rPr lang="en-US" dirty="0"/>
              <a:t> FHIR</a:t>
            </a:r>
            <a:r>
              <a:rPr lang="en-US" baseline="30000" dirty="0"/>
              <a:t>®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4A92B-043F-4445-A012-E550D1324F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81099" y="3721208"/>
            <a:ext cx="4619625" cy="412750"/>
          </a:xfrm>
        </p:spPr>
        <p:txBody>
          <a:bodyPr/>
          <a:lstStyle/>
          <a:p>
            <a:r>
              <a:rPr lang="en-US" dirty="0"/>
              <a:t>Rob Hausam MD</a:t>
            </a:r>
          </a:p>
          <a:p>
            <a:endParaRPr lang="en-US" dirty="0"/>
          </a:p>
          <a:p>
            <a:r>
              <a:rPr lang="en-US" dirty="0"/>
              <a:t>HL7 FHIR </a:t>
            </a:r>
            <a:r>
              <a:rPr lang="en-US" dirty="0" err="1"/>
              <a:t>Connectathon</a:t>
            </a:r>
            <a:r>
              <a:rPr lang="en-US" dirty="0"/>
              <a:t> 27</a:t>
            </a:r>
            <a:br>
              <a:rPr lang="en-US" dirty="0"/>
            </a:br>
            <a:r>
              <a:rPr lang="en-US" dirty="0"/>
              <a:t>Q&amp;A on Implementing and Using FHIR Terminology and Terminology Services</a:t>
            </a:r>
            <a:br>
              <a:rPr lang="en-US" dirty="0"/>
            </a:br>
            <a:r>
              <a:rPr lang="en-US" dirty="0"/>
              <a:t>Part 1 – Introduction and Fundamentals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38F07-F27A-154F-B666-A710E3618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1004765-DE8A-D541-BF05-A0DEDC59E7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dirty="0"/>
              <a:t>2021-05-17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66966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28AF31F-E32A-164C-BC15-EC3BB696B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652" y="249844"/>
            <a:ext cx="5886654" cy="459829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159230-AE9E-4B45-AABC-E0DA82955B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09351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Terminologies link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Terminologies link </a:t>
            </a:r>
          </a:p>
          <a:p>
            <a:pPr lvl="1"/>
            <a:r>
              <a:rPr lang="en-US"/>
              <a:t>The last link on the right in the top-level (red) navigation bar</a:t>
            </a:r>
          </a:p>
          <a:p>
            <a:pPr lvl="1"/>
            <a:r>
              <a:rPr lang="en-US"/>
              <a:t>The quick and easy way to get to the terminology content in the</a:t>
            </a:r>
            <a:br>
              <a:rPr lang="en-US"/>
            </a:br>
            <a:r>
              <a:rPr lang="en-US"/>
              <a:t>FHIR specification – code systems, value sets, concept maps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7C096-193F-6145-BE13-A19B70BF09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11</a:t>
            </a:fld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80E92B-2160-694C-88F7-9A3251BC4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984170"/>
            <a:ext cx="7667625" cy="14859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0C64DDFA-ECBA-EC4A-8D24-90630FD43AD5}"/>
              </a:ext>
            </a:extLst>
          </p:cNvPr>
          <p:cNvSpPr/>
          <p:nvPr/>
        </p:nvSpPr>
        <p:spPr bwMode="auto">
          <a:xfrm>
            <a:off x="6084168" y="3597864"/>
            <a:ext cx="960120" cy="411845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686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8D5090-289B-A94F-8ABF-50C59568BA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12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2192D8-05E5-B54D-85F2-C0BC852BE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50" y="70944"/>
            <a:ext cx="6912768" cy="464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451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7D8C2-9225-C24B-82B4-BA451E3ABF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13</a:t>
            </a:fld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709B6B-9146-AC4C-A0C6-6A6FBADD55C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88136" y="246888"/>
            <a:ext cx="6965950" cy="863600"/>
          </a:xfrm>
        </p:spPr>
        <p:txBody>
          <a:bodyPr/>
          <a:lstStyle/>
          <a:p>
            <a:r>
              <a:rPr lang="en-US" dirty="0"/>
              <a:t>FHIR </a:t>
            </a:r>
            <a:r>
              <a:rPr lang="en-US" dirty="0" err="1"/>
              <a:t>Zulip</a:t>
            </a:r>
            <a:r>
              <a:rPr lang="en-US" dirty="0"/>
              <a:t> chat Terminology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07A5D-491A-3B4C-8853-79844CB64B2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11480" y="1371600"/>
            <a:ext cx="8382000" cy="3468688"/>
          </a:xfrm>
        </p:spPr>
        <p:txBody>
          <a:bodyPr/>
          <a:lstStyle/>
          <a:p>
            <a:pPr marL="0" indent="0">
              <a:buNone/>
            </a:pPr>
            <a:r>
              <a:rPr lang="en-AU" sz="2250" dirty="0"/>
              <a:t>		</a:t>
            </a:r>
            <a:r>
              <a:rPr lang="en-AU" sz="2250" dirty="0">
                <a:hlinkClick r:id="rId2"/>
              </a:rPr>
              <a:t>https://chat.fhir.org/#narrow/stream/terminology</a:t>
            </a: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C27D2C-6044-FB4D-8911-B04332249B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670" y="1743495"/>
            <a:ext cx="4876887" cy="333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568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Representing Coded Data in </a:t>
            </a:r>
            <a:r>
              <a:rPr lang="en-US" dirty="0" err="1"/>
              <a:t>fhir</a:t>
            </a:r>
            <a:endParaRPr lang="en-CA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1B0511C-BC71-5F49-BB0A-6BF3F63385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0115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1E727-DA3E-5F44-ACC5-4C823B224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a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5DDC2C-C909-6040-A0B5-2AD167C581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 code is a symbol used to represent a specific meaning or idea (i.e. “concept”)</a:t>
            </a:r>
          </a:p>
          <a:p>
            <a:pPr lvl="1"/>
            <a:r>
              <a:rPr lang="en-US" dirty="0"/>
              <a:t>195967001 = “Asthma (disorder)” (SNOMED CT)</a:t>
            </a:r>
          </a:p>
          <a:p>
            <a:pPr lvl="1"/>
            <a:r>
              <a:rPr lang="en-US" dirty="0" err="1"/>
              <a:t>fhir</a:t>
            </a:r>
            <a:r>
              <a:rPr lang="en-US" dirty="0"/>
              <a:t>-structure = “FHIR Structure” (FHIR ‘definition-use’)</a:t>
            </a:r>
          </a:p>
          <a:p>
            <a:r>
              <a:rPr lang="en-US" dirty="0"/>
              <a:t>Ideally it “should” be a meaningless identifier, but FHIR chose (semi) meaningful codes (implementer friendly)</a:t>
            </a:r>
          </a:p>
          <a:p>
            <a:r>
              <a:rPr lang="en-US" dirty="0"/>
              <a:t>No separate ‘Code’ resource currently exists in FHIR (but it is being discussed)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157AA6-B405-9940-B72F-F7FEC367E79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A392A8-E418-4345-BC40-062ADF4A88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817339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Code System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3C8B2EB-ADE7-9942-A6D6-A67DE9A3B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16</a:t>
            </a:fld>
            <a:endParaRPr lang="en-CA"/>
          </a:p>
        </p:txBody>
      </p:sp>
      <p:sp>
        <p:nvSpPr>
          <p:cNvPr id="7" name="Content Placeholder 6"/>
          <p:cNvSpPr>
            <a:spLocks noGrp="1"/>
          </p:cNvSpPr>
          <p:nvPr>
            <p:ph sz="half" idx="4294967295"/>
          </p:nvPr>
        </p:nvSpPr>
        <p:spPr>
          <a:xfrm>
            <a:off x="5619750" y="1543050"/>
            <a:ext cx="3524250" cy="2703513"/>
          </a:xfrm>
          <a:noFill/>
        </p:spPr>
        <p:txBody>
          <a:bodyPr/>
          <a:lstStyle/>
          <a:p>
            <a:r>
              <a:rPr lang="en-AU" sz="1500" dirty="0"/>
              <a:t>SNOMED CT / LOINC / ICD-10</a:t>
            </a:r>
          </a:p>
          <a:p>
            <a:r>
              <a:rPr lang="en-AU" sz="1500" dirty="0" err="1"/>
              <a:t>RxNorm</a:t>
            </a:r>
            <a:r>
              <a:rPr lang="en-AU" sz="1500" dirty="0"/>
              <a:t>, NDF-RT, ICPC, ICF, CPT, CVX, NUCC HCPT, ATC, ANZSCO  (+ 100s more)</a:t>
            </a:r>
          </a:p>
          <a:p>
            <a:r>
              <a:rPr lang="en-AU" sz="1500" dirty="0"/>
              <a:t>HL7 V2 tables, V3 code systems</a:t>
            </a:r>
          </a:p>
          <a:p>
            <a:r>
              <a:rPr lang="en-AU" sz="1500" dirty="0"/>
              <a:t>A drug formulary</a:t>
            </a:r>
          </a:p>
          <a:p>
            <a:r>
              <a:rPr lang="en-AU" sz="1500" dirty="0"/>
              <a:t>Options for a config table in an application </a:t>
            </a:r>
          </a:p>
          <a:p>
            <a:r>
              <a:rPr lang="en-AU" sz="1500" dirty="0"/>
              <a:t>A list of </a:t>
            </a:r>
            <a:r>
              <a:rPr lang="en-AU" sz="1500" dirty="0" err="1"/>
              <a:t>enums</a:t>
            </a:r>
            <a:r>
              <a:rPr lang="en-AU" sz="1500" dirty="0"/>
              <a:t> in a java class</a:t>
            </a:r>
          </a:p>
          <a:p>
            <a:r>
              <a:rPr lang="en-AU" sz="1500" dirty="0"/>
              <a:t>Country codes (ISO 3166)</a:t>
            </a:r>
          </a:p>
          <a:p>
            <a:endParaRPr lang="en-AU" sz="1500" dirty="0"/>
          </a:p>
          <a:p>
            <a:endParaRPr lang="en-AU" sz="15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21CBEC9-7FE7-724F-BCEE-550834F4A5EC}"/>
              </a:ext>
            </a:extLst>
          </p:cNvPr>
          <p:cNvSpPr/>
          <p:nvPr/>
        </p:nvSpPr>
        <p:spPr>
          <a:xfrm>
            <a:off x="1803654" y="1597914"/>
            <a:ext cx="1620180" cy="2269998"/>
          </a:xfrm>
          <a:prstGeom prst="roundRect">
            <a:avLst/>
          </a:prstGeom>
          <a:solidFill>
            <a:srgbClr val="407D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Code System</a:t>
            </a:r>
          </a:p>
          <a:p>
            <a:pPr algn="ctr"/>
            <a:r>
              <a:rPr lang="en-AU" sz="1200" i="1" dirty="0"/>
              <a:t>Defines a set of concepts with a coherent meaning</a:t>
            </a:r>
            <a:br>
              <a:rPr lang="en-AU" sz="1200" dirty="0"/>
            </a:br>
            <a:br>
              <a:rPr lang="en-AU" sz="1200" dirty="0"/>
            </a:br>
            <a:r>
              <a:rPr lang="en-AU" sz="1200" dirty="0"/>
              <a:t>Code</a:t>
            </a:r>
            <a:br>
              <a:rPr lang="en-AU" sz="1200" dirty="0"/>
            </a:br>
            <a:r>
              <a:rPr lang="en-AU" sz="1200" dirty="0"/>
              <a:t>Display</a:t>
            </a:r>
          </a:p>
          <a:p>
            <a:pPr algn="ctr"/>
            <a:r>
              <a:rPr lang="en-AU" sz="1200" dirty="0"/>
              <a:t>Definition</a:t>
            </a:r>
          </a:p>
          <a:p>
            <a:pPr algn="ctr"/>
            <a:endParaRPr lang="en-AU" sz="1200" dirty="0"/>
          </a:p>
          <a:p>
            <a:pPr algn="ctr"/>
            <a:r>
              <a:rPr lang="en-AU" sz="1200" dirty="0"/>
              <a:t>e.g. SNOMED CT</a:t>
            </a:r>
          </a:p>
        </p:txBody>
      </p:sp>
    </p:spTree>
    <p:extLst>
      <p:ext uri="{BB962C8B-B14F-4D97-AF65-F5344CB8AC3E}">
        <p14:creationId xmlns:p14="http://schemas.microsoft.com/office/powerpoint/2010/main" val="23822517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7BC2A3-5904-3646-BFBE-C1510FD538F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17</a:t>
            </a:fld>
            <a:endParaRPr lang="en-CA"/>
          </a:p>
        </p:txBody>
      </p:sp>
      <p:sp>
        <p:nvSpPr>
          <p:cNvPr id="7" name="Content Placeholder 6"/>
          <p:cNvSpPr>
            <a:spLocks noGrp="1"/>
          </p:cNvSpPr>
          <p:nvPr>
            <p:ph sz="half" idx="4294967295"/>
          </p:nvPr>
        </p:nvSpPr>
        <p:spPr>
          <a:xfrm>
            <a:off x="5472113" y="3057525"/>
            <a:ext cx="3671887" cy="1836738"/>
          </a:xfrm>
          <a:prstGeom prst="rect">
            <a:avLst/>
          </a:prstGeom>
        </p:spPr>
        <p:txBody>
          <a:bodyPr/>
          <a:lstStyle/>
          <a:p>
            <a:r>
              <a:rPr lang="en-AU" sz="1500" dirty="0"/>
              <a:t>“European country codes”</a:t>
            </a:r>
          </a:p>
          <a:p>
            <a:r>
              <a:rPr lang="en-AU" sz="1500" dirty="0"/>
              <a:t>“The LOINC codes that I use”</a:t>
            </a:r>
          </a:p>
          <a:p>
            <a:r>
              <a:rPr lang="en-AU" sz="1500" dirty="0"/>
              <a:t>All LOINC order codes</a:t>
            </a:r>
          </a:p>
          <a:p>
            <a:r>
              <a:rPr lang="en-AU" sz="1500" dirty="0"/>
              <a:t>A particular SNOMED CT hierarchy</a:t>
            </a:r>
          </a:p>
          <a:p>
            <a:r>
              <a:rPr lang="en-AU" sz="1500" dirty="0"/>
              <a:t>Substance codes plus “No known allergy”</a:t>
            </a:r>
          </a:p>
          <a:p>
            <a:endParaRPr lang="en-AU" sz="1500" dirty="0"/>
          </a:p>
          <a:p>
            <a:endParaRPr lang="en-AU" sz="1500" dirty="0"/>
          </a:p>
          <a:p>
            <a:endParaRPr lang="en-AU" sz="1500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A262371-F1F6-3542-B15E-A87A98E5A399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Code System</a:t>
            </a:r>
          </a:p>
          <a:p>
            <a:pPr algn="ctr"/>
            <a:r>
              <a:rPr lang="en-AU" sz="1200" i="1" dirty="0"/>
              <a:t>Defines a set of concepts with a coherent meaning</a:t>
            </a:r>
            <a:br>
              <a:rPr lang="en-AU" sz="1200" dirty="0"/>
            </a:br>
            <a:br>
              <a:rPr lang="en-AU" sz="1200" dirty="0"/>
            </a:br>
            <a:r>
              <a:rPr lang="en-AU" sz="1200" dirty="0"/>
              <a:t>Code</a:t>
            </a:r>
            <a:br>
              <a:rPr lang="en-AU" sz="1200" dirty="0"/>
            </a:br>
            <a:r>
              <a:rPr lang="en-AU" sz="1200" dirty="0"/>
              <a:t>Display</a:t>
            </a:r>
          </a:p>
          <a:p>
            <a:pPr algn="ctr"/>
            <a:r>
              <a:rPr lang="en-AU" sz="1200" dirty="0"/>
              <a:t>Definition</a:t>
            </a:r>
          </a:p>
          <a:p>
            <a:pPr algn="ctr"/>
            <a:endParaRPr lang="en-AU" sz="1200" dirty="0"/>
          </a:p>
          <a:p>
            <a:pPr algn="ctr"/>
            <a:r>
              <a:rPr lang="en-AU" sz="1200" dirty="0"/>
              <a:t>e.g. SNOMED CT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742CA96-152D-9F4D-ABF1-6F0A3CD5442B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08544BF-CBB9-9445-B45D-AC1A43057CC9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BC776F3-AA93-974D-AAD3-840644FC00F3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</p:spTree>
    <p:extLst>
      <p:ext uri="{BB962C8B-B14F-4D97-AF65-F5344CB8AC3E}">
        <p14:creationId xmlns:p14="http://schemas.microsoft.com/office/powerpoint/2010/main" val="20688444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</a:t>
            </a:r>
            <a:r>
              <a:rPr lang="en-AU" b="1" dirty="0"/>
              <a:t>vs.</a:t>
            </a:r>
            <a:r>
              <a:rPr lang="en-AU" dirty="0"/>
              <a:t> Value Set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2100" dirty="0"/>
              <a:t>Why do we need both?</a:t>
            </a:r>
          </a:p>
          <a:p>
            <a:r>
              <a:rPr lang="en-AU" sz="2100" dirty="0"/>
              <a:t>These can be mixed (and misunderstood) in common usage</a:t>
            </a:r>
          </a:p>
          <a:p>
            <a:pPr lvl="1"/>
            <a:r>
              <a:rPr lang="en-AU" sz="1725" dirty="0"/>
              <a:t>Especially for a value set that is “all codes” from the code system</a:t>
            </a:r>
          </a:p>
          <a:p>
            <a:r>
              <a:rPr lang="en-CA" sz="2175" dirty="0"/>
              <a:t>A value set can contain codes from more than one code system</a:t>
            </a:r>
          </a:p>
          <a:p>
            <a:pPr lvl="1"/>
            <a:r>
              <a:rPr lang="en-CA" sz="1725" dirty="0"/>
              <a:t>But it’s </a:t>
            </a:r>
            <a:r>
              <a:rPr lang="en-CA" sz="1725" b="1" dirty="0"/>
              <a:t>usually</a:t>
            </a:r>
            <a:r>
              <a:rPr lang="en-CA" sz="1725" dirty="0"/>
              <a:t> not a great idea</a:t>
            </a:r>
            <a:endParaRPr lang="en-AU" sz="1725" dirty="0"/>
          </a:p>
          <a:p>
            <a:r>
              <a:rPr lang="en-AU" sz="2100" dirty="0"/>
              <a:t>Separate the </a:t>
            </a:r>
            <a:r>
              <a:rPr lang="en-AU" sz="2100" b="1" dirty="0"/>
              <a:t>definition</a:t>
            </a:r>
            <a:r>
              <a:rPr lang="en-AU" sz="2100" dirty="0"/>
              <a:t> of a concept (code system) and the </a:t>
            </a:r>
            <a:r>
              <a:rPr lang="en-AU" sz="2100" b="1" dirty="0"/>
              <a:t>use </a:t>
            </a:r>
            <a:r>
              <a:rPr lang="en-AU" sz="2100" dirty="0"/>
              <a:t>of a concept (value set)</a:t>
            </a:r>
          </a:p>
          <a:p>
            <a:pPr lvl="1"/>
            <a:r>
              <a:rPr lang="en-AU" sz="1800" dirty="0"/>
              <a:t>Keep this straight to avoid getting into trouble when you exchange data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FCEE14BF-3604-7C42-9349-5F5A98A631D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18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00761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</a:t>
            </a:r>
            <a:r>
              <a:rPr lang="en-AU" b="1" dirty="0"/>
              <a:t>vs.</a:t>
            </a:r>
            <a:r>
              <a:rPr lang="en-AU" dirty="0"/>
              <a:t> Value Set</a:t>
            </a:r>
            <a:br>
              <a:rPr lang="en-AU" dirty="0"/>
            </a:br>
            <a:r>
              <a:rPr lang="en-CA" dirty="0"/>
              <a:t>Take Home Points</a:t>
            </a:r>
            <a:endParaRPr lang="en-CA" b="1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b="1" dirty="0"/>
              <a:t>Code systems </a:t>
            </a:r>
            <a:r>
              <a:rPr lang="en-CA" dirty="0"/>
              <a:t>define </a:t>
            </a:r>
            <a:r>
              <a:rPr lang="en-CA" b="1" dirty="0"/>
              <a:t>symbols</a:t>
            </a:r>
            <a:r>
              <a:rPr lang="en-CA" dirty="0"/>
              <a:t> with </a:t>
            </a:r>
            <a:r>
              <a:rPr lang="en-CA" b="1" dirty="0"/>
              <a:t>specific meanings</a:t>
            </a:r>
          </a:p>
          <a:p>
            <a:pPr lvl="1"/>
            <a:r>
              <a:rPr lang="en-CA" dirty="0"/>
              <a:t>E.g. LOINC, SNOMED, ICD-10, IETF language codes, local lab result codes, etc.</a:t>
            </a:r>
          </a:p>
          <a:p>
            <a:r>
              <a:rPr lang="en-CA" b="1" dirty="0"/>
              <a:t>Value sets </a:t>
            </a:r>
            <a:r>
              <a:rPr lang="en-CA" dirty="0"/>
              <a:t>define </a:t>
            </a:r>
            <a:r>
              <a:rPr lang="en-CA" b="1" dirty="0"/>
              <a:t>collections of codes </a:t>
            </a:r>
            <a:r>
              <a:rPr lang="en-CA" dirty="0"/>
              <a:t>for use in a </a:t>
            </a:r>
            <a:r>
              <a:rPr lang="en-CA" b="1" dirty="0"/>
              <a:t>particular context</a:t>
            </a:r>
          </a:p>
          <a:p>
            <a:pPr lvl="1"/>
            <a:r>
              <a:rPr lang="en-CA" dirty="0"/>
              <a:t>E.g. Codes for vital signs, codes for procedures</a:t>
            </a:r>
          </a:p>
          <a:p>
            <a:pPr lvl="1"/>
            <a:r>
              <a:rPr lang="en-CA" dirty="0"/>
              <a:t>Can come from a single code system or multiple code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5053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This presentation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0" dirty="0"/>
              <a:t>Can be downloaded here:</a:t>
            </a:r>
          </a:p>
          <a:p>
            <a:pPr lvl="1"/>
            <a:r>
              <a:rPr lang="en-US" sz="1800" dirty="0">
                <a:hlinkClick r:id="rId2"/>
              </a:rPr>
              <a:t>https://github.com/FHIR/documents/blob/master/presentations/2020-11%20Webinars/FHIR%20Terminology%20-%20Part%201.pptx</a:t>
            </a:r>
            <a:endParaRPr lang="en-US" sz="1800" dirty="0"/>
          </a:p>
          <a:p>
            <a:pPr lvl="0"/>
            <a:r>
              <a:rPr lang="en-US" noProof="0" dirty="0"/>
              <a:t>Is licensed for use under the Creative Commons, specifically:</a:t>
            </a:r>
          </a:p>
          <a:p>
            <a:pPr lvl="1"/>
            <a:r>
              <a:rPr lang="en-US" u="sng" noProof="0" dirty="0">
                <a:hlinkClick r:id="rId3"/>
              </a:rPr>
              <a:t>Creative Commons Attribution 3.0 Unported License</a:t>
            </a:r>
            <a:endParaRPr lang="en-US" u="sng" noProof="0" dirty="0"/>
          </a:p>
          <a:p>
            <a:pPr lvl="1"/>
            <a:r>
              <a:rPr lang="en-US" noProof="0" dirty="0"/>
              <a:t>(Do with it as you wish – just give credit)</a:t>
            </a:r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5921" y="3816512"/>
            <a:ext cx="919847" cy="324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003539" y="4223785"/>
            <a:ext cx="31846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Acknowledgements: Grahame Grieve, Lloyd McKenzie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827C7C89-201F-7C4A-A4A1-0533EB17546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26715162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11">
            <a:extLst>
              <a:ext uri="{FF2B5EF4-FFF2-40B4-BE49-F238E27FC236}">
                <a16:creationId xmlns:a16="http://schemas.microsoft.com/office/drawing/2014/main" id="{1FF561A1-BB3B-5A4A-BA27-BBCFC8C11764}"/>
              </a:ext>
            </a:extLst>
          </p:cNvPr>
          <p:cNvSpPr/>
          <p:nvPr/>
        </p:nvSpPr>
        <p:spPr bwMode="auto">
          <a:xfrm>
            <a:off x="5761050" y="1815696"/>
            <a:ext cx="639609" cy="467553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Binding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D60B334-2B1E-704D-9E1A-25C583B8E63C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 System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Defines a set of concepts with a coherent meaning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algn="ctr"/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SNOMED CT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A74572-D480-E84F-9216-3C32995772E6}"/>
              </a:ext>
            </a:extLst>
          </p:cNvPr>
          <p:cNvSpPr txBox="1"/>
          <p:nvPr/>
        </p:nvSpPr>
        <p:spPr>
          <a:xfrm>
            <a:off x="5829301" y="1899667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Binds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78318F9C-DAE9-AD40-8059-FD5ED92E06B2}"/>
              </a:ext>
            </a:extLst>
          </p:cNvPr>
          <p:cNvSpPr/>
          <p:nvPr/>
        </p:nvSpPr>
        <p:spPr>
          <a:xfrm>
            <a:off x="6487668" y="1316736"/>
            <a:ext cx="1846338" cy="1508760"/>
          </a:xfrm>
          <a:prstGeom prst="roundRect">
            <a:avLst/>
          </a:prstGeom>
          <a:solidFill>
            <a:srgbClr val="F4B183"/>
          </a:solidFill>
          <a:ln w="38100">
            <a:solidFill>
              <a:srgbClr val="2F528F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Definition 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Data element, binding characteristics and value set reference</a:t>
            </a: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Condition.code</a:t>
            </a:r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1303339-A9CC-744F-8A50-04CFE4C4693F}"/>
              </a:ext>
            </a:extLst>
          </p:cNvPr>
          <p:cNvCxnSpPr>
            <a:cxnSpLocks/>
          </p:cNvCxnSpPr>
          <p:nvPr/>
        </p:nvCxnSpPr>
        <p:spPr>
          <a:xfrm flipH="1">
            <a:off x="5650993" y="2146554"/>
            <a:ext cx="826622" cy="0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0DF709A-49E3-D54B-9CB2-253EB1E091A3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384EC1C-17E7-BC4A-AA08-B197B70857B5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5B0260E-6FAE-1E4B-9A60-135420525F41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39B35AF6-067A-1644-A9DE-A5C94FED6B04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71422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More on Bindings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CA" dirty="0"/>
              <a:t>Bindings identify the codes that are allowed to be used for a given element</a:t>
            </a:r>
          </a:p>
          <a:p>
            <a:r>
              <a:rPr lang="en-CA" dirty="0"/>
              <a:t>Bindings can be to a:</a:t>
            </a:r>
          </a:p>
          <a:p>
            <a:pPr lvl="1"/>
            <a:r>
              <a:rPr lang="en-CA" b="1" dirty="0"/>
              <a:t>Value set</a:t>
            </a:r>
          </a:p>
          <a:p>
            <a:pPr lvl="2"/>
            <a:r>
              <a:rPr lang="en-US" dirty="0"/>
              <a:t>By convention a binding is to a value set – not directly to a code system</a:t>
            </a:r>
            <a:endParaRPr lang="en-CA" dirty="0"/>
          </a:p>
          <a:p>
            <a:pPr lvl="1"/>
            <a:r>
              <a:rPr lang="en-CA" b="1" dirty="0"/>
              <a:t>Reference</a:t>
            </a:r>
            <a:r>
              <a:rPr lang="en-CA" dirty="0"/>
              <a:t> (to an “inferred” value set)</a:t>
            </a:r>
          </a:p>
          <a:p>
            <a:pPr lvl="2"/>
            <a:r>
              <a:rPr lang="en-CA" dirty="0"/>
              <a:t>E.g. Mime types</a:t>
            </a:r>
          </a:p>
          <a:p>
            <a:pPr lvl="1"/>
            <a:r>
              <a:rPr lang="en-CA" b="1" dirty="0"/>
              <a:t>Description</a:t>
            </a:r>
            <a:r>
              <a:rPr lang="en-CA" dirty="0"/>
              <a:t> only</a:t>
            </a:r>
          </a:p>
          <a:p>
            <a:pPr lvl="2"/>
            <a:r>
              <a:rPr lang="en-CA" dirty="0"/>
              <a:t>This must be populated if no reference is available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33543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Binding Strength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1800" b="1" dirty="0"/>
              <a:t>example</a:t>
            </a:r>
            <a:r>
              <a:rPr lang="en-CA" sz="1800" dirty="0"/>
              <a:t>: These codes just give an idea of what you might use</a:t>
            </a:r>
          </a:p>
          <a:p>
            <a:pPr lvl="1"/>
            <a:r>
              <a:rPr lang="en-CA" sz="1500" dirty="0"/>
              <a:t>No expectation (or recommendation) of use</a:t>
            </a:r>
            <a:endParaRPr lang="en-CA" sz="1800" b="1" dirty="0"/>
          </a:p>
          <a:p>
            <a:r>
              <a:rPr lang="en-CA" sz="1800" b="1" dirty="0"/>
              <a:t>preferred</a:t>
            </a:r>
            <a:r>
              <a:rPr lang="en-CA" sz="1800" dirty="0"/>
              <a:t>: You SHOULD use the specified codes</a:t>
            </a:r>
          </a:p>
          <a:p>
            <a:pPr lvl="1"/>
            <a:r>
              <a:rPr lang="en-CA" sz="1500" dirty="0"/>
              <a:t>But if you have a good reason, you can use something else instead </a:t>
            </a:r>
            <a:r>
              <a:rPr lang="mr-IN" sz="1500" dirty="0"/>
              <a:t>–</a:t>
            </a:r>
            <a:r>
              <a:rPr lang="en-CA" sz="1500" dirty="0"/>
              <a:t> it is not required to use the specified codes in order to be conformant</a:t>
            </a:r>
            <a:endParaRPr lang="en-CA" sz="1800" b="1" dirty="0"/>
          </a:p>
          <a:p>
            <a:r>
              <a:rPr lang="en-CA" sz="1800" b="1" dirty="0"/>
              <a:t>extensible</a:t>
            </a:r>
            <a:r>
              <a:rPr lang="en-CA" sz="1800" dirty="0"/>
              <a:t>: You must use the specified codes if they apply</a:t>
            </a:r>
          </a:p>
          <a:p>
            <a:pPr lvl="1"/>
            <a:r>
              <a:rPr lang="en-CA" sz="1500" dirty="0"/>
              <a:t>Free to use other codes or text if the value set doesn’t cover the concept</a:t>
            </a:r>
            <a:endParaRPr lang="en-CA" sz="1800" b="1" dirty="0"/>
          </a:p>
          <a:p>
            <a:r>
              <a:rPr lang="en-CA" sz="1800" b="1" dirty="0"/>
              <a:t>required</a:t>
            </a:r>
            <a:r>
              <a:rPr lang="en-CA" sz="1800" dirty="0"/>
              <a:t>: You must use the specified codes</a:t>
            </a:r>
          </a:p>
          <a:p>
            <a:pPr lvl="1"/>
            <a:r>
              <a:rPr lang="en-CA" sz="1500" dirty="0"/>
              <a:t>Or omit the element if no code applies for the concept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25848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Coded Data (instance)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55747C-7763-DA46-A985-8A41DA664D3A}"/>
              </a:ext>
            </a:extLst>
          </p:cNvPr>
          <p:cNvSpPr txBox="1"/>
          <p:nvPr/>
        </p:nvSpPr>
        <p:spPr>
          <a:xfrm>
            <a:off x="1023527" y="3969643"/>
            <a:ext cx="31804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No</a:t>
            </a:r>
            <a:r>
              <a:rPr lang="en-US" sz="1600" dirty="0"/>
              <a:t> reference from a coded data instance directly to a value set (except by the </a:t>
            </a:r>
            <a:r>
              <a:rPr lang="en-GB" sz="1600" dirty="0" err="1"/>
              <a:t>valueset</a:t>
            </a:r>
            <a:r>
              <a:rPr lang="en-GB" sz="1600" dirty="0"/>
              <a:t>-reference</a:t>
            </a:r>
            <a:r>
              <a:rPr lang="en-US" sz="1600" dirty="0"/>
              <a:t> extension)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EAC5F24-1E79-0848-9A11-C67869F6C97A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 System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Defines a set of concepts with a coherent meaning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algn="ctr"/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SNOMED CT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D73B5F-8B6C-7743-B052-DAF2D9C74177}"/>
              </a:ext>
            </a:extLst>
          </p:cNvPr>
          <p:cNvSpPr txBox="1"/>
          <p:nvPr/>
        </p:nvSpPr>
        <p:spPr>
          <a:xfrm>
            <a:off x="5829301" y="1899667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Binds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A82BE61-F276-CA4D-98DE-F1A6C66E7605}"/>
              </a:ext>
            </a:extLst>
          </p:cNvPr>
          <p:cNvSpPr/>
          <p:nvPr/>
        </p:nvSpPr>
        <p:spPr>
          <a:xfrm>
            <a:off x="4162806" y="3175254"/>
            <a:ext cx="2372614" cy="1645920"/>
          </a:xfrm>
          <a:prstGeom prst="roundRect">
            <a:avLst/>
          </a:prstGeom>
          <a:solidFill>
            <a:srgbClr val="843C0C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(instance)</a:t>
            </a:r>
          </a:p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Coded Data Type</a:t>
            </a:r>
            <a:r>
              <a:rPr lang="en-AU" sz="1013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br>
              <a:rPr lang="en-AU" sz="1013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code/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Coding/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CodeableConcept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263204007 |Fracture of shaft of ulna|</a:t>
            </a:r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329B045-DF4E-BE4D-B914-54075AECC0A4}"/>
              </a:ext>
            </a:extLst>
          </p:cNvPr>
          <p:cNvCxnSpPr>
            <a:cxnSpLocks/>
          </p:cNvCxnSpPr>
          <p:nvPr/>
        </p:nvCxnSpPr>
        <p:spPr>
          <a:xfrm flipH="1" flipV="1">
            <a:off x="3422142" y="3387852"/>
            <a:ext cx="716408" cy="473582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193D11D-8B6E-C948-83B1-75368DC6CA29}"/>
              </a:ext>
            </a:extLst>
          </p:cNvPr>
          <p:cNvSpPr txBox="1"/>
          <p:nvPr/>
        </p:nvSpPr>
        <p:spPr>
          <a:xfrm rot="1889056">
            <a:off x="3500374" y="3383168"/>
            <a:ext cx="7432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Refers</a:t>
            </a:r>
            <a:r>
              <a:rPr lang="en-AU" sz="1200" dirty="0"/>
              <a:t> to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94CE44E-6698-AD44-880E-C3189F01E309}"/>
              </a:ext>
            </a:extLst>
          </p:cNvPr>
          <p:cNvCxnSpPr>
            <a:cxnSpLocks/>
            <a:stCxn id="26" idx="3"/>
            <a:endCxn id="31" idx="2"/>
          </p:cNvCxnSpPr>
          <p:nvPr/>
        </p:nvCxnSpPr>
        <p:spPr>
          <a:xfrm flipV="1">
            <a:off x="6535420" y="2825496"/>
            <a:ext cx="875417" cy="1172718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82E3D41-DE05-4C42-BE8D-96AA98C7D50D}"/>
              </a:ext>
            </a:extLst>
          </p:cNvPr>
          <p:cNvSpPr txBox="1"/>
          <p:nvPr/>
        </p:nvSpPr>
        <p:spPr>
          <a:xfrm rot="18410870">
            <a:off x="6380125" y="3177428"/>
            <a:ext cx="9612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Conforms</a:t>
            </a:r>
            <a:r>
              <a:rPr lang="en-AU" sz="1200" dirty="0"/>
              <a:t> to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B7552BF-F6FA-3649-B545-F96FC86D544F}"/>
              </a:ext>
            </a:extLst>
          </p:cNvPr>
          <p:cNvSpPr/>
          <p:nvPr/>
        </p:nvSpPr>
        <p:spPr>
          <a:xfrm>
            <a:off x="6487668" y="1316736"/>
            <a:ext cx="1846338" cy="1508760"/>
          </a:xfrm>
          <a:prstGeom prst="roundRect">
            <a:avLst/>
          </a:prstGeom>
          <a:solidFill>
            <a:srgbClr val="F4B183"/>
          </a:solidFill>
          <a:ln w="38100">
            <a:solidFill>
              <a:srgbClr val="2F528F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Definition 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Data element, binding characteristics and value set reference</a:t>
            </a: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Condition.code</a:t>
            </a:r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D4E7A9-1B62-7F4A-A3B8-72227280FB2F}"/>
              </a:ext>
            </a:extLst>
          </p:cNvPr>
          <p:cNvCxnSpPr>
            <a:cxnSpLocks/>
          </p:cNvCxnSpPr>
          <p:nvPr/>
        </p:nvCxnSpPr>
        <p:spPr>
          <a:xfrm flipH="1">
            <a:off x="5650993" y="2146554"/>
            <a:ext cx="826622" cy="0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6FE62F8-D65D-FE44-96D5-7A88DCDA3164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2CE090-58B8-CA4D-9974-69FA8C9F9E08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A69CBEDA-62D3-8E4F-B2AD-92081784A975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  <p:sp>
        <p:nvSpPr>
          <p:cNvPr id="22" name="Slide Number Placeholder 3">
            <a:extLst>
              <a:ext uri="{FF2B5EF4-FFF2-40B4-BE49-F238E27FC236}">
                <a16:creationId xmlns:a16="http://schemas.microsoft.com/office/drawing/2014/main" id="{2EB027D2-11BD-2D4B-AC33-5884726DC843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219798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0EDBC-A27D-804F-B614-E27039BC1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Binding vs. Data element instance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03FC9-4A67-8842-8600-636C5B4219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051560"/>
            <a:ext cx="8228883" cy="2929042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binding</a:t>
            </a:r>
            <a:r>
              <a:rPr lang="en-US" dirty="0"/>
              <a:t> specifies a </a:t>
            </a:r>
            <a:r>
              <a:rPr lang="en-US" b="1" dirty="0">
                <a:solidFill>
                  <a:srgbClr val="407742"/>
                </a:solidFill>
              </a:rPr>
              <a:t>value set</a:t>
            </a:r>
          </a:p>
          <a:p>
            <a:pPr lvl="1"/>
            <a:r>
              <a:rPr lang="en-US" dirty="0" err="1"/>
              <a:t>Observation.code</a:t>
            </a:r>
            <a:r>
              <a:rPr lang="en-US" dirty="0"/>
              <a:t> is bound to:</a:t>
            </a:r>
          </a:p>
          <a:p>
            <a:pPr lvl="2"/>
            <a:r>
              <a:rPr lang="en-GB" dirty="0" err="1"/>
              <a:t>valueSetReference</a:t>
            </a:r>
            <a:r>
              <a:rPr lang="en-GB" dirty="0"/>
              <a:t> </a:t>
            </a:r>
            <a:r>
              <a:rPr lang="en-US" dirty="0"/>
              <a:t>= </a:t>
            </a:r>
            <a:r>
              <a:rPr lang="en-GB" dirty="0">
                <a:solidFill>
                  <a:srgbClr val="407742"/>
                </a:solidFill>
              </a:rPr>
              <a:t>http://hl7.org/</a:t>
            </a:r>
            <a:r>
              <a:rPr lang="en-GB" dirty="0" err="1">
                <a:solidFill>
                  <a:srgbClr val="407742"/>
                </a:solidFill>
              </a:rPr>
              <a:t>fhir</a:t>
            </a:r>
            <a:r>
              <a:rPr lang="en-GB" dirty="0">
                <a:solidFill>
                  <a:srgbClr val="407742"/>
                </a:solidFill>
              </a:rPr>
              <a:t>/</a:t>
            </a:r>
            <a:r>
              <a:rPr lang="en-GB" dirty="0" err="1">
                <a:solidFill>
                  <a:srgbClr val="407742"/>
                </a:solidFill>
              </a:rPr>
              <a:t>ValueSet</a:t>
            </a:r>
            <a:r>
              <a:rPr lang="en-GB" dirty="0">
                <a:solidFill>
                  <a:srgbClr val="407742"/>
                </a:solidFill>
              </a:rPr>
              <a:t>/observation-codes</a:t>
            </a:r>
            <a:endParaRPr lang="en-US" dirty="0">
              <a:solidFill>
                <a:srgbClr val="407742"/>
              </a:solidFill>
            </a:endParaRPr>
          </a:p>
          <a:p>
            <a:pPr lvl="3"/>
            <a:r>
              <a:rPr lang="en-US" dirty="0"/>
              <a:t>Definition of ‘</a:t>
            </a:r>
            <a:r>
              <a:rPr lang="en-GB" dirty="0"/>
              <a:t>observation-codes</a:t>
            </a:r>
            <a:r>
              <a:rPr lang="en-US" dirty="0"/>
              <a:t>’ = “</a:t>
            </a:r>
            <a:r>
              <a:rPr lang="en-GB" dirty="0"/>
              <a:t>This value set includes all LOINC codes”</a:t>
            </a:r>
            <a:endParaRPr lang="en-US" dirty="0"/>
          </a:p>
          <a:p>
            <a:r>
              <a:rPr lang="en-US" dirty="0"/>
              <a:t>A data </a:t>
            </a:r>
            <a:r>
              <a:rPr lang="en-US" b="1" dirty="0"/>
              <a:t>element</a:t>
            </a:r>
            <a:r>
              <a:rPr lang="en-US" dirty="0"/>
              <a:t> instance specifies a </a:t>
            </a:r>
            <a:r>
              <a:rPr lang="en-US" b="1" dirty="0">
                <a:solidFill>
                  <a:srgbClr val="407DD6"/>
                </a:solidFill>
              </a:rPr>
              <a:t>code system</a:t>
            </a:r>
          </a:p>
          <a:p>
            <a:pPr lvl="2"/>
            <a:r>
              <a:rPr lang="en-US" dirty="0" err="1"/>
              <a:t>Observation.code.coding.system</a:t>
            </a:r>
            <a:r>
              <a:rPr lang="en-US" dirty="0"/>
              <a:t> = </a:t>
            </a:r>
            <a:r>
              <a:rPr lang="en-GB" dirty="0">
                <a:solidFill>
                  <a:srgbClr val="407DD6"/>
                </a:solidFill>
              </a:rPr>
              <a:t>http://</a:t>
            </a:r>
            <a:r>
              <a:rPr lang="en-GB" dirty="0" err="1">
                <a:solidFill>
                  <a:srgbClr val="407DD6"/>
                </a:solidFill>
              </a:rPr>
              <a:t>loinc.org</a:t>
            </a:r>
            <a:r>
              <a:rPr lang="en-US" dirty="0">
                <a:solidFill>
                  <a:srgbClr val="407DD6"/>
                </a:solidFill>
              </a:rPr>
              <a:t> </a:t>
            </a:r>
          </a:p>
          <a:p>
            <a:pPr lvl="2"/>
            <a:r>
              <a:rPr lang="en-US" dirty="0" err="1"/>
              <a:t>Observation.code.coding.code</a:t>
            </a:r>
            <a:r>
              <a:rPr lang="en-US" dirty="0"/>
              <a:t> = </a:t>
            </a:r>
            <a:r>
              <a:rPr lang="en-GB" dirty="0"/>
              <a:t>15074-8</a:t>
            </a:r>
          </a:p>
          <a:p>
            <a:pPr lvl="2"/>
            <a:r>
              <a:rPr lang="en-US" dirty="0" err="1"/>
              <a:t>Observation.code.coding.display</a:t>
            </a:r>
            <a:r>
              <a:rPr lang="en-US" dirty="0"/>
              <a:t> = </a:t>
            </a:r>
            <a:br>
              <a:rPr lang="en-US" dirty="0"/>
            </a:br>
            <a:r>
              <a:rPr lang="en-GB" dirty="0"/>
              <a:t>Glucose [Moles/volume] in Blood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7474B-EE11-AB4F-826F-02CC96584C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45839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Referring to a code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AU"/>
              <a:t>Each “use of a code” (a reference into a code system) has 4 properties:</a:t>
            </a:r>
          </a:p>
          <a:p>
            <a:r>
              <a:rPr lang="en-AU" b="1"/>
              <a:t>system</a:t>
            </a:r>
            <a:r>
              <a:rPr lang="en-AU"/>
              <a:t>: URL of the code system</a:t>
            </a:r>
          </a:p>
          <a:p>
            <a:r>
              <a:rPr lang="en-AU" b="1"/>
              <a:t>version</a:t>
            </a:r>
            <a:r>
              <a:rPr lang="en-AU"/>
              <a:t>: stated version of the code system (optional)</a:t>
            </a:r>
          </a:p>
          <a:p>
            <a:r>
              <a:rPr lang="en-AU" b="1"/>
              <a:t>code</a:t>
            </a:r>
            <a:r>
              <a:rPr lang="en-AU"/>
              <a:t>: the symbol defined for the concept (code/expression)</a:t>
            </a:r>
          </a:p>
          <a:p>
            <a:r>
              <a:rPr lang="en-AU" b="1"/>
              <a:t>display</a:t>
            </a:r>
            <a:r>
              <a:rPr lang="en-AU"/>
              <a:t>: a human readable representation of the concept (optional – primarily for debugging/display)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419D06C5-B1F7-F342-9897-E6BD3CF7889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836798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URL vs. Object Identifier (OID)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CA" dirty="0"/>
              <a:t>In v2, you could identify code systems (and identifier systems) in a variety of ways</a:t>
            </a:r>
          </a:p>
          <a:p>
            <a:pPr lvl="1"/>
            <a:r>
              <a:rPr lang="en-CA" dirty="0"/>
              <a:t>typically a local string</a:t>
            </a:r>
          </a:p>
          <a:p>
            <a:r>
              <a:rPr lang="en-CA" dirty="0"/>
              <a:t>In v3 you had to use OIDs</a:t>
            </a:r>
          </a:p>
          <a:p>
            <a:pPr lvl="1"/>
            <a:r>
              <a:rPr lang="en-CA" dirty="0"/>
              <a:t>E.g. 2.14.1237.937.25.58</a:t>
            </a:r>
          </a:p>
          <a:p>
            <a:r>
              <a:rPr lang="en-CA" dirty="0"/>
              <a:t>In FHIR, we use </a:t>
            </a:r>
            <a:r>
              <a:rPr lang="en-CA" b="1" dirty="0"/>
              <a:t>URLs</a:t>
            </a:r>
          </a:p>
          <a:p>
            <a:pPr lvl="1"/>
            <a:r>
              <a:rPr lang="en-CA" dirty="0"/>
              <a:t>E.g. </a:t>
            </a:r>
            <a:r>
              <a:rPr lang="en-CA" dirty="0">
                <a:hlinkClick r:id="rId2"/>
              </a:rPr>
              <a:t>http://myhospital.org/codes/labresults</a:t>
            </a:r>
            <a:endParaRPr lang="en-CA" dirty="0"/>
          </a:p>
          <a:p>
            <a:pPr lvl="1"/>
            <a:r>
              <a:rPr lang="en-CA" dirty="0"/>
              <a:t>Can also use urn:oid:2.14.1237.937.25.58</a:t>
            </a:r>
          </a:p>
          <a:p>
            <a:pPr lvl="2"/>
            <a:r>
              <a:rPr lang="en-CA" dirty="0"/>
              <a:t>If you really want to </a:t>
            </a:r>
            <a:r>
              <a:rPr lang="en-CA" dirty="0">
                <a:sym typeface="Wingdings"/>
              </a:rPr>
              <a:t>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26</a:t>
            </a:fld>
            <a:endParaRPr lang="en-CA"/>
          </a:p>
        </p:txBody>
      </p:sp>
      <p:grpSp>
        <p:nvGrpSpPr>
          <p:cNvPr id="8" name="Group 7"/>
          <p:cNvGrpSpPr/>
          <p:nvPr/>
        </p:nvGrpSpPr>
        <p:grpSpPr>
          <a:xfrm>
            <a:off x="4572000" y="2130552"/>
            <a:ext cx="3150281" cy="1671484"/>
            <a:chOff x="5220072" y="3356992"/>
            <a:chExt cx="3240360" cy="1656184"/>
          </a:xfrm>
        </p:grpSpPr>
        <p:sp>
          <p:nvSpPr>
            <p:cNvPr id="5" name="Rectangle 4"/>
            <p:cNvSpPr/>
            <p:nvPr/>
          </p:nvSpPr>
          <p:spPr bwMode="auto">
            <a:xfrm>
              <a:off x="6228184" y="3356992"/>
              <a:ext cx="2232248" cy="122413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Human-readable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Potentially resolvable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No training required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 bwMode="auto">
            <a:xfrm flipH="1">
              <a:off x="5220072" y="4581128"/>
              <a:ext cx="1008112" cy="432048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5252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The ‘code’ Data Type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Just a code</a:t>
            </a:r>
          </a:p>
          <a:p>
            <a:pPr lvl="1"/>
            <a:r>
              <a:rPr lang="en-CA" dirty="0"/>
              <a:t>Code system is fixed</a:t>
            </a:r>
          </a:p>
          <a:p>
            <a:pPr lvl="1"/>
            <a:r>
              <a:rPr lang="en-CA" dirty="0"/>
              <a:t>Value set is fixed (required</a:t>
            </a:r>
            <a:br>
              <a:rPr lang="en-CA" dirty="0"/>
            </a:br>
            <a:r>
              <a:rPr lang="en-CA" dirty="0"/>
              <a:t>binding)</a:t>
            </a:r>
          </a:p>
          <a:p>
            <a:pPr lvl="1"/>
            <a:r>
              <a:rPr lang="en-CA" dirty="0"/>
              <a:t>Display name is known</a:t>
            </a:r>
          </a:p>
          <a:p>
            <a:r>
              <a:rPr lang="en-CA" dirty="0"/>
              <a:t>Used for “structural” elements</a:t>
            </a:r>
          </a:p>
          <a:p>
            <a:pPr lvl="1"/>
            <a:r>
              <a:rPr lang="en-CA" dirty="0"/>
              <a:t>Essential to fundamental interoperability</a:t>
            </a:r>
          </a:p>
          <a:p>
            <a:pPr lvl="1"/>
            <a:r>
              <a:rPr lang="en-CA" dirty="0"/>
              <a:t>Reasonable to standardize at international level</a:t>
            </a:r>
          </a:p>
          <a:p>
            <a:pPr lvl="1"/>
            <a:r>
              <a:rPr lang="en-CA" dirty="0"/>
              <a:t>E.g. ‘status’, ‘</a:t>
            </a:r>
            <a:r>
              <a:rPr lang="en-CA" dirty="0" err="1"/>
              <a:t>Bundle.type</a:t>
            </a:r>
            <a:r>
              <a:rPr lang="en-CA" dirty="0"/>
              <a:t>’, etc.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27</a:t>
            </a:fld>
            <a:endParaRPr lang="en-CA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AFFF33-5866-204F-88B0-FBE59D241E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042" y="1385728"/>
            <a:ext cx="2074655" cy="1404382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 bwMode="auto">
          <a:xfrm>
            <a:off x="4950042" y="1323323"/>
            <a:ext cx="756084" cy="737592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CA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1052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What if I need a different ‘code’?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‘code’ data elements aren’t extensible</a:t>
            </a:r>
          </a:p>
          <a:p>
            <a:pPr lvl="1"/>
            <a:r>
              <a:rPr lang="en-CA"/>
              <a:t>Can’t send your own custom codes</a:t>
            </a:r>
          </a:p>
          <a:p>
            <a:r>
              <a:rPr lang="en-CA"/>
              <a:t>If coded element is optional</a:t>
            </a:r>
          </a:p>
          <a:p>
            <a:pPr lvl="1"/>
            <a:r>
              <a:rPr lang="en-CA"/>
              <a:t>Omit the element and just send an extension</a:t>
            </a:r>
          </a:p>
          <a:p>
            <a:r>
              <a:rPr lang="en-CA"/>
              <a:t>If coded element is </a:t>
            </a:r>
            <a:r>
              <a:rPr lang="en-CA" err="1"/>
              <a:t>minOccurs</a:t>
            </a:r>
            <a:r>
              <a:rPr lang="en-CA"/>
              <a:t>=1</a:t>
            </a:r>
          </a:p>
          <a:p>
            <a:pPr lvl="1"/>
            <a:r>
              <a:rPr lang="en-CA"/>
              <a:t>Choose the code closest matching your need</a:t>
            </a:r>
          </a:p>
          <a:p>
            <a:pPr lvl="1"/>
            <a:r>
              <a:rPr lang="en-CA"/>
              <a:t>Send additional semantics as an extension</a:t>
            </a:r>
          </a:p>
          <a:p>
            <a:pPr lvl="1"/>
            <a:r>
              <a:rPr lang="en-CA"/>
              <a:t>Consider submitting a change request for inclusion in a future version of FHIR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90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5307973" cy="2929042"/>
          </a:xfrm>
        </p:spPr>
        <p:txBody>
          <a:bodyPr/>
          <a:lstStyle/>
          <a:p>
            <a:r>
              <a:rPr lang="en-CA" dirty="0"/>
              <a:t>code + system</a:t>
            </a:r>
          </a:p>
          <a:p>
            <a:r>
              <a:rPr lang="en-CA" dirty="0"/>
              <a:t>Not often used directly</a:t>
            </a:r>
          </a:p>
          <a:p>
            <a:pPr lvl="1"/>
            <a:r>
              <a:rPr lang="en-CA" dirty="0"/>
              <a:t>Example: </a:t>
            </a:r>
            <a:r>
              <a:rPr lang="en-CA" dirty="0">
                <a:hlinkClick r:id="rId2"/>
              </a:rPr>
              <a:t>Consent.purpose</a:t>
            </a:r>
            <a:endParaRPr lang="en-CA" dirty="0"/>
          </a:p>
          <a:p>
            <a:pPr lvl="1"/>
            <a:r>
              <a:rPr lang="en-CA" dirty="0"/>
              <a:t>In most cases, if you need one Coding, you probably also need translations and/or original text </a:t>
            </a:r>
            <a:r>
              <a:rPr lang="en-CA" dirty="0">
                <a:sym typeface="Wingdings"/>
              </a:rPr>
              <a:t></a:t>
            </a:r>
            <a:r>
              <a:rPr lang="en-CA" dirty="0" err="1"/>
              <a:t>CodeableConcept</a:t>
            </a:r>
            <a:endParaRPr lang="en-CA" dirty="0"/>
          </a:p>
          <a:p>
            <a:r>
              <a:rPr lang="en-CA" dirty="0"/>
              <a:t>Question: Why is everything optional?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29</a:t>
            </a:fld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D32CEF-69D9-CC4D-9A1A-81DCF16719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500" y="1297172"/>
            <a:ext cx="2626195" cy="2786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605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250" b="1" dirty="0"/>
              <a:t>Name:</a:t>
            </a:r>
            <a:r>
              <a:rPr lang="en-US" sz="2250" dirty="0"/>
              <a:t> Rob Hausam MD</a:t>
            </a:r>
          </a:p>
          <a:p>
            <a:r>
              <a:rPr lang="en-US" sz="2250" b="1" dirty="0"/>
              <a:t>Company:</a:t>
            </a:r>
            <a:r>
              <a:rPr lang="en-US" sz="2250" dirty="0"/>
              <a:t> Hausam Consulting LLC</a:t>
            </a:r>
          </a:p>
          <a:p>
            <a:r>
              <a:rPr lang="en-US" sz="2250" b="1" dirty="0"/>
              <a:t>Background:</a:t>
            </a:r>
          </a:p>
          <a:p>
            <a:pPr lvl="1"/>
            <a:r>
              <a:rPr lang="en-US" noProof="0" dirty="0"/>
              <a:t>Co-chair of Vocabulary and Orders and Observations WGs</a:t>
            </a:r>
          </a:p>
          <a:p>
            <a:pPr lvl="1"/>
            <a:r>
              <a:rPr lang="en-US" noProof="0" dirty="0"/>
              <a:t>FHIR </a:t>
            </a:r>
            <a:r>
              <a:rPr lang="en-US" dirty="0"/>
              <a:t>specification</a:t>
            </a:r>
            <a:r>
              <a:rPr lang="en-US" noProof="0" dirty="0"/>
              <a:t> and Terminology Module editor</a:t>
            </a:r>
          </a:p>
          <a:p>
            <a:pPr lvl="1"/>
            <a:r>
              <a:rPr lang="en-US" dirty="0"/>
              <a:t>Actively in</a:t>
            </a:r>
            <a:r>
              <a:rPr lang="en-US" noProof="0" dirty="0"/>
              <a:t>volved in HL7 and terminology standards/development and modeling for 19+ years</a:t>
            </a:r>
          </a:p>
          <a:p>
            <a:pPr lvl="1"/>
            <a:r>
              <a:rPr lang="en-US" dirty="0"/>
              <a:t>SNOMED on FHIR project co-lead</a:t>
            </a:r>
          </a:p>
          <a:p>
            <a:pPr lvl="2"/>
            <a:r>
              <a:rPr lang="en-US" dirty="0"/>
              <a:t>Joint project of HL7 and SNOMED International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42548772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Coding </a:t>
            </a:r>
            <a:r>
              <a:rPr lang="mr-IN"/>
              <a:t>–</a:t>
            </a:r>
            <a:r>
              <a:rPr lang="en-US"/>
              <a:t> Element Optionality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Version, display and </a:t>
            </a:r>
            <a:r>
              <a:rPr lang="en-US" dirty="0" err="1"/>
              <a:t>userSelected</a:t>
            </a:r>
            <a:r>
              <a:rPr lang="en-US" dirty="0"/>
              <a:t> provide additional optional information</a:t>
            </a:r>
          </a:p>
          <a:p>
            <a:r>
              <a:rPr lang="en-US" dirty="0"/>
              <a:t>System is present with no code</a:t>
            </a:r>
          </a:p>
          <a:p>
            <a:pPr lvl="1"/>
            <a:r>
              <a:rPr lang="en-US" dirty="0"/>
              <a:t>Means there is no suitable code in the system which can be used to represent the concept</a:t>
            </a:r>
          </a:p>
          <a:p>
            <a:r>
              <a:rPr lang="en-US" dirty="0"/>
              <a:t>Only the code is present (and not the system)</a:t>
            </a:r>
          </a:p>
          <a:p>
            <a:pPr lvl="1"/>
            <a:r>
              <a:rPr lang="en-US" dirty="0"/>
              <a:t>Could occur, but rare and best avoided </a:t>
            </a:r>
          </a:p>
          <a:p>
            <a:pPr lvl="1"/>
            <a:r>
              <a:rPr lang="en-US" dirty="0"/>
              <a:t>Must be able to infer the system by context or no useful processing can be performed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7428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CodeableConcept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Potentially multiple ‘Coding’ elements, all are “equal”</a:t>
            </a:r>
          </a:p>
          <a:p>
            <a:pPr lvl="1"/>
            <a:r>
              <a:rPr lang="en-CA" dirty="0"/>
              <a:t>One can be “user selected”</a:t>
            </a:r>
          </a:p>
          <a:p>
            <a:pPr lvl="2"/>
            <a:r>
              <a:rPr lang="en-CA" dirty="0" err="1"/>
              <a:t>Coding.userSelected</a:t>
            </a:r>
            <a:r>
              <a:rPr lang="en-CA" dirty="0"/>
              <a:t> (</a:t>
            </a:r>
            <a:r>
              <a:rPr lang="en-CA" dirty="0" err="1"/>
              <a:t>boolean</a:t>
            </a:r>
            <a:r>
              <a:rPr lang="en-CA" dirty="0"/>
              <a:t>)</a:t>
            </a:r>
          </a:p>
          <a:p>
            <a:r>
              <a:rPr lang="en-CA" dirty="0"/>
              <a:t>To maximize interoperability, </a:t>
            </a:r>
            <a:br>
              <a:rPr lang="en-CA" dirty="0"/>
            </a:br>
            <a:r>
              <a:rPr lang="en-CA" dirty="0"/>
              <a:t>send all of the </a:t>
            </a:r>
            <a:r>
              <a:rPr lang="en-CA" dirty="0" err="1"/>
              <a:t>Codings</a:t>
            </a:r>
            <a:r>
              <a:rPr lang="en-CA" dirty="0"/>
              <a:t> that you know</a:t>
            </a:r>
          </a:p>
          <a:p>
            <a:r>
              <a:rPr lang="en-CA" dirty="0"/>
              <a:t>Text: Representation of the concept as entered or chosen by the user</a:t>
            </a:r>
          </a:p>
          <a:p>
            <a:pPr lvl="1"/>
            <a:r>
              <a:rPr lang="en-CA" sz="1725" dirty="0"/>
              <a:t>Text and </a:t>
            </a:r>
            <a:r>
              <a:rPr lang="en-CA" sz="1725" dirty="0" err="1"/>
              <a:t>Coding.display</a:t>
            </a:r>
            <a:r>
              <a:rPr lang="en-CA" sz="1725" dirty="0"/>
              <a:t> are fallbacks for systems that don’t recognize your code, so it is good practice to include them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31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D67B9F-46EC-0147-B5D7-C656B15D1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670" y="2077429"/>
            <a:ext cx="2719316" cy="135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1491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to use for coded data in an extension?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The default is CodeableConcept – it’s the safest for subsequent migration and interoperability</a:t>
            </a:r>
          </a:p>
          <a:p>
            <a:r>
              <a:rPr lang="en-CA"/>
              <a:t>Use Coding only if translations don’t make sense (not just if you don’t currently have a need)</a:t>
            </a:r>
          </a:p>
          <a:p>
            <a:r>
              <a:rPr lang="en-CA"/>
              <a:t>Use ‘code’ if (and only if): </a:t>
            </a:r>
          </a:p>
          <a:p>
            <a:pPr lvl="1"/>
            <a:r>
              <a:rPr lang="en-CA"/>
              <a:t>It is essential that everyone use the same codes</a:t>
            </a:r>
          </a:p>
          <a:p>
            <a:pPr lvl="1"/>
            <a:r>
              <a:rPr lang="en-CA"/>
              <a:t>You can define a set of codes that sufficiently cover the space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13680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C5012A-B5BA-9F46-9B07-3E3FA06AC0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3648" y="1161288"/>
            <a:ext cx="3879312" cy="2519269"/>
          </a:xfrm>
        </p:spPr>
        <p:txBody>
          <a:bodyPr/>
          <a:lstStyle/>
          <a:p>
            <a:pPr marL="0" indent="0">
              <a:buNone/>
            </a:pPr>
            <a:r>
              <a:rPr lang="en-CA" b="1" dirty="0"/>
              <a:t>Coding</a:t>
            </a:r>
          </a:p>
          <a:p>
            <a:r>
              <a:rPr lang="en-CA" dirty="0"/>
              <a:t>code</a:t>
            </a:r>
          </a:p>
          <a:p>
            <a:r>
              <a:rPr lang="en-CA" dirty="0"/>
              <a:t>system</a:t>
            </a:r>
          </a:p>
          <a:p>
            <a:r>
              <a:rPr lang="en-CA" dirty="0"/>
              <a:t>display (for code), version, primary, </a:t>
            </a:r>
            <a:r>
              <a:rPr lang="en-CA" dirty="0" err="1"/>
              <a:t>valueSet</a:t>
            </a:r>
            <a:endParaRPr lang="en-CA" dirty="0"/>
          </a:p>
          <a:p>
            <a:r>
              <a:rPr lang="en-CA" dirty="0"/>
              <a:t>Represents a meaning/concept</a:t>
            </a:r>
          </a:p>
          <a:p>
            <a:pPr lvl="1"/>
            <a:r>
              <a:rPr lang="en-CA" dirty="0"/>
              <a:t>Can cover real things such as countries, states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69DCF8-3086-5D41-8F96-EA36E5FC774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813123" y="1161288"/>
            <a:ext cx="3878748" cy="2519269"/>
          </a:xfrm>
        </p:spPr>
        <p:txBody>
          <a:bodyPr/>
          <a:lstStyle/>
          <a:p>
            <a:pPr marL="0" indent="0">
              <a:buNone/>
            </a:pPr>
            <a:r>
              <a:rPr lang="en-CA" b="1" dirty="0"/>
              <a:t>Identifier</a:t>
            </a:r>
          </a:p>
          <a:p>
            <a:r>
              <a:rPr lang="en-CA" dirty="0"/>
              <a:t>value</a:t>
            </a:r>
          </a:p>
          <a:p>
            <a:r>
              <a:rPr lang="en-CA" dirty="0"/>
              <a:t>system</a:t>
            </a:r>
          </a:p>
          <a:p>
            <a:r>
              <a:rPr lang="en-CA" dirty="0"/>
              <a:t>label (for system), use, period, assigner</a:t>
            </a:r>
          </a:p>
          <a:p>
            <a:r>
              <a:rPr lang="en-CA" dirty="0"/>
              <a:t>Represents an “identity”, but can also identify a “kind”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1AF1C0-FDC5-374D-85C6-2A6C2904C0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AB4016-E37C-4047-8219-F6E76C6FCC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33</a:t>
            </a:fld>
            <a:endParaRPr lang="en-US" alt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7C8C58F-352C-DF4A-8A7B-F4017DEB6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/>
          <a:lstStyle/>
          <a:p>
            <a:r>
              <a:rPr lang="en-CA" sz="3000" dirty="0"/>
              <a:t>Codes vs. Identifiers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6647371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primary terminology resources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71D72985-EF95-D542-A687-975CB524F1C7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34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86705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CodeSystem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Declares the existence of a code system and its key properties:</a:t>
            </a:r>
          </a:p>
          <a:p>
            <a:pPr lvl="1"/>
            <a:r>
              <a:rPr lang="en-US"/>
              <a:t>Identifying URL and version</a:t>
            </a:r>
          </a:p>
          <a:p>
            <a:pPr lvl="1"/>
            <a:r>
              <a:rPr lang="en-US"/>
              <a:t>Description, copyright, publication date, and other metadata</a:t>
            </a:r>
          </a:p>
          <a:p>
            <a:pPr lvl="1"/>
            <a:r>
              <a:rPr lang="en-US"/>
              <a:t>Whether case sensitive and version safe</a:t>
            </a:r>
          </a:p>
          <a:p>
            <a:pPr lvl="1"/>
            <a:r>
              <a:rPr lang="en-US"/>
              <a:t>Whether a compositional grammar is defined</a:t>
            </a:r>
          </a:p>
          <a:p>
            <a:pPr lvl="1"/>
            <a:r>
              <a:rPr lang="en-US"/>
              <a:t>Filters for use in a </a:t>
            </a:r>
            <a:r>
              <a:rPr lang="en-US" err="1"/>
              <a:t>ValueSet.compose</a:t>
            </a:r>
            <a:r>
              <a:rPr lang="en-US"/>
              <a:t> element</a:t>
            </a:r>
          </a:p>
          <a:p>
            <a:pPr lvl="1"/>
            <a:r>
              <a:rPr lang="en-US"/>
              <a:t>Code system-defined concept properties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66442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May</a:t>
            </a:r>
            <a:r>
              <a:rPr lang="en-US" dirty="0"/>
              <a:t> list some or all of the concepts in the code system, along with their basic properties (code, display, definition), designations, and additional properties</a:t>
            </a:r>
            <a:endParaRPr lang="en-US" b="1" dirty="0"/>
          </a:p>
          <a:p>
            <a:r>
              <a:rPr lang="en-US" b="1" dirty="0"/>
              <a:t>Not</a:t>
            </a:r>
            <a:r>
              <a:rPr lang="en-US" dirty="0"/>
              <a:t> intended to support the process of maintaining a code system</a:t>
            </a:r>
          </a:p>
          <a:p>
            <a:r>
              <a:rPr lang="en-US" b="1" dirty="0"/>
              <a:t>Not</a:t>
            </a:r>
            <a:r>
              <a:rPr lang="en-US" dirty="0"/>
              <a:t> intended for </a:t>
            </a:r>
            <a:r>
              <a:rPr lang="en-US" b="1" dirty="0"/>
              <a:t>distributing</a:t>
            </a:r>
            <a:r>
              <a:rPr lang="en-US" dirty="0"/>
              <a:t> important existing (large) code systems (e.g., SNOMED CT, LOINC, </a:t>
            </a:r>
            <a:r>
              <a:rPr lang="en-US" dirty="0" err="1"/>
              <a:t>RxNorm</a:t>
            </a:r>
            <a:r>
              <a:rPr lang="en-US" dirty="0"/>
              <a:t>, ICD family, etc.)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30294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37</a:t>
            </a:fld>
            <a:endParaRPr lang="en-CA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A370855-1D6E-DF4A-B06E-412F91905B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295553" y="118872"/>
            <a:ext cx="4848447" cy="623887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CodeSystem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FCC583-A3F0-134E-AE80-D633E3F9D8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08" y="697409"/>
            <a:ext cx="8420807" cy="360762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EA7031C-23EA-BF41-85E0-13F8C9CDCA05}"/>
              </a:ext>
            </a:extLst>
          </p:cNvPr>
          <p:cNvSpPr txBox="1"/>
          <p:nvPr/>
        </p:nvSpPr>
        <p:spPr>
          <a:xfrm>
            <a:off x="629562" y="2222692"/>
            <a:ext cx="1187298" cy="577081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Changed data type to ‘canonical’ in R4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C759669-4CF2-F54B-A739-76D5247FE2BF}"/>
              </a:ext>
            </a:extLst>
          </p:cNvPr>
          <p:cNvSpPr txBox="1"/>
          <p:nvPr/>
        </p:nvSpPr>
        <p:spPr>
          <a:xfrm>
            <a:off x="1200150" y="4224240"/>
            <a:ext cx="3245639" cy="738664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Added code system ‘supplements’ in R4 – a reference to an additional code system used to “supplement” the primary code system with additional properties, descriptions, etc.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C120D2E-9FBC-D341-A0C9-D832E9D3BCF4}"/>
              </a:ext>
            </a:extLst>
          </p:cNvPr>
          <p:cNvCxnSpPr>
            <a:cxnSpLocks/>
          </p:cNvCxnSpPr>
          <p:nvPr/>
        </p:nvCxnSpPr>
        <p:spPr bwMode="auto">
          <a:xfrm flipH="1">
            <a:off x="1998921" y="3804576"/>
            <a:ext cx="709173" cy="4196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ECE145-2140-DA44-9C8F-6146C584CAF6}"/>
              </a:ext>
            </a:extLst>
          </p:cNvPr>
          <p:cNvCxnSpPr>
            <a:cxnSpLocks/>
            <a:endCxn id="19" idx="3"/>
          </p:cNvCxnSpPr>
          <p:nvPr/>
        </p:nvCxnSpPr>
        <p:spPr bwMode="auto">
          <a:xfrm flipH="1" flipV="1">
            <a:off x="1816860" y="2511233"/>
            <a:ext cx="891234" cy="66927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94ED977-900F-744F-994F-2F4ACF4B556C}"/>
              </a:ext>
            </a:extLst>
          </p:cNvPr>
          <p:cNvCxnSpPr>
            <a:cxnSpLocks/>
            <a:endCxn id="19" idx="3"/>
          </p:cNvCxnSpPr>
          <p:nvPr/>
        </p:nvCxnSpPr>
        <p:spPr bwMode="auto">
          <a:xfrm flipH="1" flipV="1">
            <a:off x="1816860" y="2511233"/>
            <a:ext cx="891234" cy="129334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2233770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Code system definition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38</a:t>
            </a:fld>
            <a:endParaRPr lang="en-CA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545" y="874427"/>
            <a:ext cx="3641650" cy="425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0097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ValueSet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252728"/>
            <a:ext cx="8228883" cy="2929042"/>
          </a:xfrm>
        </p:spPr>
        <p:txBody>
          <a:bodyPr/>
          <a:lstStyle/>
          <a:p>
            <a:r>
              <a:rPr lang="en-US" dirty="0"/>
              <a:t>Value sets use </a:t>
            </a:r>
            <a:r>
              <a:rPr lang="en-US" dirty="0" err="1"/>
              <a:t>CodeSystem</a:t>
            </a:r>
            <a:r>
              <a:rPr lang="en-US" dirty="0"/>
              <a:t> resources by referring to them via their canonical URLs</a:t>
            </a:r>
          </a:p>
          <a:p>
            <a:r>
              <a:rPr lang="en-US" dirty="0"/>
              <a:t>Value sets are used in </a:t>
            </a:r>
            <a:r>
              <a:rPr lang="en-US" dirty="0" err="1"/>
              <a:t>ElementDefinition</a:t>
            </a:r>
            <a:r>
              <a:rPr lang="en-US" dirty="0"/>
              <a:t> and Questionnaire resources to specify the allowable contents for coded elements</a:t>
            </a:r>
          </a:p>
          <a:p>
            <a:r>
              <a:rPr lang="en-US" dirty="0"/>
              <a:t>Aligned with Value Set Definition (VSD) spec</a:t>
            </a:r>
          </a:p>
          <a:p>
            <a:pPr lvl="1"/>
            <a:r>
              <a:rPr lang="en-US" dirty="0"/>
              <a:t>Not all VSD elements are in the base resource</a:t>
            </a:r>
          </a:p>
          <a:p>
            <a:pPr lvl="1"/>
            <a:r>
              <a:rPr lang="en-US" dirty="0"/>
              <a:t>Some are defined as part of </a:t>
            </a:r>
            <a:r>
              <a:rPr lang="en-US" dirty="0" err="1"/>
              <a:t>ValueSet</a:t>
            </a:r>
            <a:r>
              <a:rPr lang="en-US" dirty="0"/>
              <a:t> extensions</a:t>
            </a:r>
          </a:p>
          <a:p>
            <a:pPr lvl="1"/>
            <a:r>
              <a:rPr lang="en-US" dirty="0" err="1"/>
              <a:t>ValueSet.compose</a:t>
            </a:r>
            <a:r>
              <a:rPr lang="en-US" dirty="0"/>
              <a:t> = VSD "Content Logical Definition” (CLD)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18216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Learning </a:t>
            </a:r>
            <a:r>
              <a:rPr lang="en-US" dirty="0"/>
              <a:t>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cs typeface="Arial" panose="020B0604020202020204" pitchFamily="34" charset="0"/>
              </a:rPr>
              <a:t>Part 1 – Introduction and Fundamentals</a:t>
            </a:r>
          </a:p>
          <a:p>
            <a:r>
              <a:rPr lang="en-US" dirty="0">
                <a:cs typeface="Arial" panose="020B0604020202020204" pitchFamily="34" charset="0"/>
              </a:rPr>
              <a:t>Understand how coded data is represented in data types and model elements and is exchanged in FHIR resources</a:t>
            </a:r>
          </a:p>
          <a:p>
            <a:r>
              <a:rPr lang="en-US" dirty="0">
                <a:cs typeface="Arial" panose="020B0604020202020204" pitchFamily="34" charset="0"/>
              </a:rPr>
              <a:t>Understand how code systems and value sets in FHIR are defined, identified and used</a:t>
            </a:r>
          </a:p>
          <a:p>
            <a:r>
              <a:rPr lang="en-US" dirty="0">
                <a:cs typeface="Arial" panose="020B0604020202020204" pitchFamily="34" charset="0"/>
              </a:rPr>
              <a:t>Understand terminology binding and how to specify and use it correctly in FHIR models (resources and profiles)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8215917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E1AEF5-EB95-A844-823E-D809E7C175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017" y="198271"/>
            <a:ext cx="5691170" cy="4642178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CDF04946-DCC4-AB46-A280-6EC376E368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634717" y="303212"/>
            <a:ext cx="2509284" cy="1376731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ValueSet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6288B7-EE29-FA4A-AB6B-40F541FA2197}"/>
              </a:ext>
            </a:extLst>
          </p:cNvPr>
          <p:cNvSpPr txBox="1"/>
          <p:nvPr/>
        </p:nvSpPr>
        <p:spPr>
          <a:xfrm>
            <a:off x="179134" y="4128013"/>
            <a:ext cx="1584554" cy="415498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Changed data type to ‘canonical’ in R4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F3D3625-C0F2-044D-8ED0-715CBA55037F}"/>
              </a:ext>
            </a:extLst>
          </p:cNvPr>
          <p:cNvCxnSpPr>
            <a:cxnSpLocks/>
            <a:endCxn id="5" idx="0"/>
          </p:cNvCxnSpPr>
          <p:nvPr/>
        </p:nvCxnSpPr>
        <p:spPr bwMode="auto">
          <a:xfrm flipH="1">
            <a:off x="971411" y="3975906"/>
            <a:ext cx="792278" cy="152107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310129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 Parts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AU" dirty="0"/>
              <a:t>Meta data</a:t>
            </a:r>
          </a:p>
          <a:p>
            <a:pPr lvl="1"/>
            <a:r>
              <a:rPr lang="en-AU" dirty="0" err="1"/>
              <a:t>url</a:t>
            </a:r>
            <a:r>
              <a:rPr lang="en-AU" dirty="0"/>
              <a:t>, identifier, version, name, title, status, experimental, date, publisher, contact, description, </a:t>
            </a:r>
            <a:r>
              <a:rPr lang="en-AU" dirty="0" err="1"/>
              <a:t>useContext</a:t>
            </a:r>
            <a:r>
              <a:rPr lang="en-AU" dirty="0"/>
              <a:t>, jurisdiction, immutable, purpose, copyright, extensible</a:t>
            </a:r>
          </a:p>
          <a:p>
            <a:r>
              <a:rPr lang="en-AU" dirty="0"/>
              <a:t>Logical definition (.compose):</a:t>
            </a:r>
          </a:p>
          <a:p>
            <a:pPr lvl="1"/>
            <a:r>
              <a:rPr lang="en-AU" dirty="0"/>
              <a:t>Codes to include/exclude – by system, list or filter</a:t>
            </a:r>
          </a:p>
          <a:p>
            <a:pPr lvl="1"/>
            <a:r>
              <a:rPr lang="en-AU" dirty="0"/>
              <a:t>Specify other value sets to include/exclude </a:t>
            </a:r>
          </a:p>
          <a:p>
            <a:r>
              <a:rPr lang="en-AU" dirty="0"/>
              <a:t>Expansion (.expansion)</a:t>
            </a:r>
          </a:p>
          <a:p>
            <a:pPr lvl="1"/>
            <a:r>
              <a:rPr lang="en-AU" dirty="0"/>
              <a:t>What’s actually in the value set </a:t>
            </a:r>
            <a:r>
              <a:rPr lang="en-AU" i="1" dirty="0"/>
              <a:t>today, under local conditions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505834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Value Set Versions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AU" dirty="0"/>
              <a:t>Versions are important to understand and use, when needed</a:t>
            </a:r>
          </a:p>
          <a:p>
            <a:r>
              <a:rPr lang="en-AU" dirty="0"/>
              <a:t>A value set that doesn’t use </a:t>
            </a:r>
            <a:r>
              <a:rPr lang="en-AU" dirty="0" err="1"/>
              <a:t>ValueSet.compose.include.version</a:t>
            </a:r>
            <a:r>
              <a:rPr lang="en-AU" dirty="0"/>
              <a:t> has </a:t>
            </a:r>
            <a:r>
              <a:rPr lang="en-AU" b="1" dirty="0"/>
              <a:t>unknown content (</a:t>
            </a:r>
            <a:r>
              <a:rPr lang="en-AU" dirty="0"/>
              <a:t>even if it lists the codes explicitly)</a:t>
            </a:r>
          </a:p>
          <a:p>
            <a:r>
              <a:rPr lang="en-AU" dirty="0"/>
              <a:t>If you don’t decide on a version, the decision and the results are delegated to run time</a:t>
            </a:r>
          </a:p>
          <a:p>
            <a:r>
              <a:rPr lang="en-AU" dirty="0"/>
              <a:t>But, this is a very common thing to do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B70D582A-502A-AD45-A2BA-18053632D903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42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953789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Selecting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AU" dirty="0"/>
              <a:t>Name the code system (‘system’, with optional ‘version’)</a:t>
            </a:r>
          </a:p>
          <a:p>
            <a:r>
              <a:rPr lang="en-AU" dirty="0"/>
              <a:t>If just a ‘system’, then all codes are included</a:t>
            </a:r>
          </a:p>
          <a:p>
            <a:r>
              <a:rPr lang="en-AU" dirty="0"/>
              <a:t>List codes</a:t>
            </a:r>
          </a:p>
          <a:p>
            <a:pPr lvl="1"/>
            <a:r>
              <a:rPr lang="en-AU" dirty="0"/>
              <a:t>Can provide alternate descriptions</a:t>
            </a:r>
          </a:p>
          <a:p>
            <a:r>
              <a:rPr lang="en-AU" dirty="0"/>
              <a:t>Select codes by property (‘filter’) </a:t>
            </a:r>
          </a:p>
          <a:p>
            <a:pPr lvl="1"/>
            <a:r>
              <a:rPr lang="en-AU" dirty="0"/>
              <a:t>Property Name – defined by the code system</a:t>
            </a:r>
          </a:p>
          <a:p>
            <a:pPr lvl="1"/>
            <a:r>
              <a:rPr lang="en-AU" dirty="0"/>
              <a:t>Operation – ‘=’, ‘is-a’, ‘in’, ‘regex’, etc.</a:t>
            </a:r>
          </a:p>
          <a:p>
            <a:pPr lvl="1"/>
            <a:r>
              <a:rPr lang="en-AU" dirty="0"/>
              <a:t>Value – the value of the property</a:t>
            </a:r>
          </a:p>
          <a:p>
            <a:pPr lvl="1"/>
            <a:r>
              <a:rPr lang="en-AU" dirty="0"/>
              <a:t>e.g., LOINC: COMPONENT = “Sodium”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82058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Compose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44</a:t>
            </a:fld>
            <a:endParaRPr lang="en-CA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4F4CB5-33D6-9742-B1D4-AFD979F73E4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316" y="828195"/>
            <a:ext cx="7719841" cy="4315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6824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Expansion</a:t>
            </a:r>
            <a:r>
              <a:rPr lang="en-CA" baseline="0"/>
              <a:t> example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45</a:t>
            </a:fld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3D0544-DB06-B14C-81EB-E9157AA7BB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338" y="988305"/>
            <a:ext cx="4804848" cy="414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9104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FBC4B-934D-C449-8CE9-40D6F9D78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terminology resources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5E471181-739E-8E46-AD9E-689DA64006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46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8064633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ConceptMap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47</a:t>
            </a:fld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688975" y="822960"/>
            <a:ext cx="8455025" cy="1416050"/>
          </a:xfrm>
        </p:spPr>
        <p:txBody>
          <a:bodyPr/>
          <a:lstStyle/>
          <a:p>
            <a:r>
              <a:rPr lang="en-AU" sz="2800" dirty="0"/>
              <a:t>A list of mappings between concepts from two different value sets (normally from different code systems or models)</a:t>
            </a:r>
          </a:p>
          <a:p>
            <a:r>
              <a:rPr lang="en-AU" sz="2800" dirty="0"/>
              <a:t>Mapping data for the $translate operation </a:t>
            </a:r>
            <a:r>
              <a:rPr lang="en-AU" sz="1400" dirty="0">
                <a:solidFill>
                  <a:srgbClr val="00B050"/>
                </a:solidFill>
              </a:rPr>
              <a:t>(more on this later)</a:t>
            </a:r>
          </a:p>
          <a:p>
            <a:endParaRPr lang="en-AU" sz="1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0B9D0D-166B-6D4B-B555-92F1965E7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9" y="2710839"/>
            <a:ext cx="7029450" cy="20859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646464-3BCD-074D-A428-D7969F52102D}"/>
              </a:ext>
            </a:extLst>
          </p:cNvPr>
          <p:cNvSpPr txBox="1"/>
          <p:nvPr/>
        </p:nvSpPr>
        <p:spPr>
          <a:xfrm>
            <a:off x="2240705" y="4810563"/>
            <a:ext cx="59406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A mapping between the FHIR and HL7 v3 </a:t>
            </a:r>
            <a:r>
              <a:rPr lang="en-US" sz="1050" dirty="0" err="1"/>
              <a:t>AddressUse</a:t>
            </a:r>
            <a:r>
              <a:rPr lang="en-US" sz="1050" dirty="0"/>
              <a:t> Code systems</a:t>
            </a:r>
          </a:p>
        </p:txBody>
      </p:sp>
    </p:spTree>
    <p:extLst>
      <p:ext uri="{BB962C8B-B14F-4D97-AF65-F5344CB8AC3E}">
        <p14:creationId xmlns:p14="http://schemas.microsoft.com/office/powerpoint/2010/main" val="5063369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48</a:t>
            </a:fld>
            <a:endParaRPr lang="en-CA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A370855-1D6E-DF4A-B06E-412F91905B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029740" y="214313"/>
            <a:ext cx="5114260" cy="623887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ConceptMap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F69892-BE3B-A14A-BCF4-A096890446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52" y="775302"/>
            <a:ext cx="7419975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7775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NamingSystem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25D479-5878-0F46-A77D-F6913D1F4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203" y="2533381"/>
            <a:ext cx="6029325" cy="233362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ED9023D-1BFD-9040-887F-4C43890D47C4}"/>
              </a:ext>
            </a:extLst>
          </p:cNvPr>
          <p:cNvSpPr txBox="1">
            <a:spLocks/>
          </p:cNvSpPr>
          <p:nvPr/>
        </p:nvSpPr>
        <p:spPr bwMode="auto">
          <a:xfrm>
            <a:off x="384048" y="1371600"/>
            <a:ext cx="8454426" cy="1416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GB" sz="2325" dirty="0"/>
              <a:t>Identifies the existence of a code or identifier system</a:t>
            </a:r>
            <a:endParaRPr lang="en-CA" sz="2100" dirty="0"/>
          </a:p>
          <a:p>
            <a:r>
              <a:rPr lang="en-GB" sz="2325" dirty="0"/>
              <a:t>Typically defined by 3rd parties (other than the code or identifier system "owner”)</a:t>
            </a:r>
            <a:endParaRPr lang="en-CA" sz="2100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A781251-9CED-8E44-BDF6-AEFD2C0894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49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59998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Learning </a:t>
            </a:r>
            <a:r>
              <a:rPr lang="en-US" dirty="0"/>
              <a:t>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cs typeface="Arial" panose="020B0604020202020204" pitchFamily="34" charset="0"/>
              </a:rPr>
              <a:t>Part 2 – </a:t>
            </a:r>
            <a:r>
              <a:rPr lang="en-US" b="1" dirty="0"/>
              <a:t>Searching and Services</a:t>
            </a:r>
            <a:endParaRPr lang="en-US" b="1" dirty="0">
              <a:cs typeface="Arial" panose="020B0604020202020204" pitchFamily="34" charset="0"/>
            </a:endParaRPr>
          </a:p>
          <a:p>
            <a:r>
              <a:rPr lang="en-US" dirty="0">
                <a:cs typeface="Arial" panose="020B0604020202020204" pitchFamily="34" charset="0"/>
              </a:rPr>
              <a:t>Understand and use FHIR terminology-based search capabilities</a:t>
            </a:r>
          </a:p>
          <a:p>
            <a:r>
              <a:rPr lang="en-US" dirty="0">
                <a:cs typeface="Arial" panose="020B0604020202020204" pitchFamily="34" charset="0"/>
              </a:rPr>
              <a:t>Understand and use FHIR Terminology Service capabilities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8792642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6D59-C9BA-344C-8958-538FD7BB9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TerminologyCapabilities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E9D9F-D055-8F45-B754-17B4271B70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Provides the ability for a terminology server to describe the details of what the terminology service supports</a:t>
            </a:r>
            <a:endParaRPr lang="en-GB" dirty="0"/>
          </a:p>
          <a:p>
            <a:r>
              <a:rPr lang="en-GB" dirty="0"/>
              <a:t>Resource added in R4 </a:t>
            </a:r>
            <a:r>
              <a:rPr lang="en-GB" dirty="0">
                <a:solidFill>
                  <a:srgbClr val="C00000"/>
                </a:solidFill>
              </a:rPr>
              <a:t>(draft – FMM 0, FMM 1 in R5)</a:t>
            </a:r>
          </a:p>
          <a:p>
            <a:r>
              <a:rPr lang="en-US" dirty="0"/>
              <a:t>In addition to the overall server capability statement (</a:t>
            </a:r>
            <a:r>
              <a:rPr lang="en-US" dirty="0" err="1"/>
              <a:t>CapabilityStatement</a:t>
            </a:r>
            <a:r>
              <a:rPr lang="en-US" dirty="0"/>
              <a:t> resource)</a:t>
            </a:r>
          </a:p>
          <a:p>
            <a:pPr lvl="1"/>
            <a:r>
              <a:rPr lang="en-US" dirty="0"/>
              <a:t>Server ‘/metadata’ endpoint</a:t>
            </a:r>
          </a:p>
          <a:p>
            <a:r>
              <a:rPr lang="en-US" dirty="0"/>
              <a:t>Return server terminology capabilities</a:t>
            </a:r>
          </a:p>
          <a:p>
            <a:pPr lvl="1"/>
            <a:r>
              <a:rPr lang="en-US" dirty="0"/>
              <a:t>GET [base]/</a:t>
            </a:r>
            <a:r>
              <a:rPr lang="en-US" dirty="0" err="1"/>
              <a:t>metadata?mode</a:t>
            </a:r>
            <a:r>
              <a:rPr lang="en-US" dirty="0"/>
              <a:t>=terminology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89D1D-13AB-1C46-B430-DB5E55B837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107901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51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D08BF1-705A-5149-9F1C-2894A9457B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36" y="493459"/>
            <a:ext cx="7879935" cy="4539314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CDF04946-DCC4-AB46-A280-6EC376E368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29713" y="0"/>
            <a:ext cx="7761767" cy="701675"/>
          </a:xfrm>
        </p:spPr>
        <p:txBody>
          <a:bodyPr/>
          <a:lstStyle/>
          <a:p>
            <a:pPr algn="r"/>
            <a:r>
              <a:rPr lang="en-US" dirty="0" err="1">
                <a:solidFill>
                  <a:schemeClr val="tx1"/>
                </a:solidFill>
              </a:rPr>
              <a:t>TerminologyCapabilities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</p:spTree>
    <p:extLst>
      <p:ext uri="{BB962C8B-B14F-4D97-AF65-F5344CB8AC3E}">
        <p14:creationId xmlns:p14="http://schemas.microsoft.com/office/powerpoint/2010/main" val="222981264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DFB07-8F30-A043-B66C-1270CD8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Your Questions?</a:t>
            </a:r>
            <a:endParaRPr lang="en-US" b="0" dirty="0">
              <a:solidFill>
                <a:srgbClr val="747679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DD643-B33A-2C45-861E-3CE1CD641B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11C7F-474F-2744-846B-9AD7B80A41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56913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More 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097280"/>
            <a:ext cx="8228883" cy="2929042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Connect with the FHIR community:</a:t>
            </a:r>
            <a:br>
              <a:rPr lang="en-AU" dirty="0"/>
            </a:br>
            <a:r>
              <a:rPr lang="en-AU" dirty="0"/>
              <a:t>FHIR </a:t>
            </a:r>
            <a:r>
              <a:rPr lang="en-AU" dirty="0" err="1"/>
              <a:t>Zulip</a:t>
            </a:r>
            <a:r>
              <a:rPr lang="en-AU" dirty="0"/>
              <a:t> chat terminology stream</a:t>
            </a:r>
          </a:p>
          <a:p>
            <a:pPr marL="0" indent="0">
              <a:buNone/>
            </a:pPr>
            <a:r>
              <a:rPr lang="en-AU" sz="2250" dirty="0">
                <a:hlinkClick r:id="rId2"/>
              </a:rPr>
              <a:t>https://chat.fhir.org/#narrow/stream/terminology</a:t>
            </a:r>
            <a:endParaRPr lang="en-AU" sz="20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r>
              <a:rPr lang="en-AU" dirty="0"/>
              <a:t>Or ask me:</a:t>
            </a:r>
            <a:br>
              <a:rPr lang="en-AU" dirty="0"/>
            </a:br>
            <a:r>
              <a:rPr lang="en-AU" dirty="0"/>
              <a:t>Rob Hausam</a:t>
            </a:r>
          </a:p>
          <a:p>
            <a:pPr marL="0" indent="0">
              <a:buNone/>
            </a:pPr>
            <a:r>
              <a:rPr lang="en-AU" dirty="0">
                <a:hlinkClick r:id="rId3"/>
              </a:rPr>
              <a:t>rob@hausamconsulting.com</a:t>
            </a: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7335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BEEE1-D7ED-124F-8923-B912A60A7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Part 1 Topics</a:t>
            </a:r>
            <a:br>
              <a:rPr lang="en-US" dirty="0">
                <a:cs typeface="Arial" panose="020B0604020202020204" pitchFamily="34" charset="0"/>
              </a:rPr>
            </a:br>
            <a:r>
              <a:rPr lang="en-US" dirty="0">
                <a:cs typeface="Arial" panose="020B0604020202020204" pitchFamily="34" charset="0"/>
              </a:rPr>
              <a:t>Introduction and Fundamentals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D0629-7A15-894A-908B-F56D287CEB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Where to Find Terminology in FHIR</a:t>
            </a:r>
          </a:p>
          <a:p>
            <a:r>
              <a:rPr kumimoji="1" lang="en-US" altLang="zh-CN" dirty="0"/>
              <a:t>Representing Coded Data in FHIR</a:t>
            </a:r>
          </a:p>
          <a:p>
            <a:pPr marL="1074420" lvl="1" indent="-514350"/>
            <a:r>
              <a:rPr kumimoji="1" lang="en-US" altLang="zh-CN" dirty="0"/>
              <a:t>Code</a:t>
            </a:r>
          </a:p>
          <a:p>
            <a:pPr marL="1074420" lvl="1" indent="-514350"/>
            <a:r>
              <a:rPr kumimoji="1" lang="en-US" altLang="zh-CN" dirty="0"/>
              <a:t>Code System</a:t>
            </a:r>
          </a:p>
          <a:p>
            <a:pPr marL="1074420" lvl="1" indent="-514350"/>
            <a:r>
              <a:rPr kumimoji="1" lang="en-US" altLang="zh-CN" dirty="0"/>
              <a:t>Value Set</a:t>
            </a:r>
          </a:p>
          <a:p>
            <a:pPr marL="1074420" lvl="1" indent="-514350"/>
            <a:r>
              <a:rPr kumimoji="1" lang="en-US" altLang="zh-CN" dirty="0"/>
              <a:t>Terminology Binding</a:t>
            </a:r>
          </a:p>
          <a:p>
            <a:pPr marL="1074420" lvl="1" indent="-514350"/>
            <a:r>
              <a:rPr kumimoji="1" lang="en-US" altLang="zh-CN" dirty="0"/>
              <a:t>Coded Data Types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42328E-7C1B-EA45-A454-EFE1B2E31C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C0A8DD-1AB8-7C45-97B1-AC96681E3A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01650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BEEE1-D7ED-124F-8923-B912A60A7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Part 1 Topics</a:t>
            </a:r>
            <a:br>
              <a:rPr lang="en-US" dirty="0">
                <a:cs typeface="Arial" panose="020B0604020202020204" pitchFamily="34" charset="0"/>
              </a:rPr>
            </a:br>
            <a:r>
              <a:rPr lang="en-US" dirty="0">
                <a:cs typeface="Arial" panose="020B0604020202020204" pitchFamily="34" charset="0"/>
              </a:rPr>
              <a:t>Introduction and Fundamentals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D0629-7A15-894A-908B-F56D287CEB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Primary FHIR Terminology Resources</a:t>
            </a:r>
          </a:p>
          <a:p>
            <a:pPr marL="1074420" lvl="1" indent="-514350"/>
            <a:r>
              <a:rPr kumimoji="1" lang="en-US" altLang="zh-CN" dirty="0" err="1"/>
              <a:t>CodeSystem</a:t>
            </a:r>
            <a:endParaRPr kumimoji="1" lang="en-US" altLang="zh-CN" dirty="0"/>
          </a:p>
          <a:p>
            <a:pPr marL="1074420" lvl="1" indent="-514350"/>
            <a:r>
              <a:rPr kumimoji="1" lang="en-US" altLang="zh-CN" dirty="0" err="1"/>
              <a:t>ValueSet</a:t>
            </a:r>
            <a:endParaRPr kumimoji="1" lang="en-US" altLang="zh-CN" dirty="0"/>
          </a:p>
          <a:p>
            <a:r>
              <a:rPr kumimoji="1" lang="en-US" altLang="zh-CN" dirty="0"/>
              <a:t>More FHIR Terminology Resources</a:t>
            </a:r>
          </a:p>
          <a:p>
            <a:pPr marL="1074420" lvl="1" indent="-514350"/>
            <a:r>
              <a:rPr kumimoji="1" lang="en-US" altLang="zh-CN" dirty="0" err="1"/>
              <a:t>ConceptMap</a:t>
            </a:r>
            <a:endParaRPr kumimoji="1" lang="en-US" altLang="zh-CN" dirty="0"/>
          </a:p>
          <a:p>
            <a:pPr marL="1074420" lvl="1" indent="-514350"/>
            <a:r>
              <a:rPr kumimoji="1" lang="en-US" altLang="zh-CN" dirty="0" err="1"/>
              <a:t>NamingSystem</a:t>
            </a:r>
            <a:endParaRPr kumimoji="1" lang="en-US" altLang="zh-CN" dirty="0"/>
          </a:p>
          <a:p>
            <a:pPr marL="1074420" lvl="1" indent="-514350"/>
            <a:r>
              <a:rPr kumimoji="1" lang="en-US" altLang="zh-CN" dirty="0" err="1"/>
              <a:t>TerminologyCapabilities</a:t>
            </a:r>
            <a:endParaRPr kumimoji="1" lang="en-US" altLang="zh-C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42328E-7C1B-EA45-A454-EFE1B2E31C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C0A8DD-1AB8-7C45-97B1-AC96681E3A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71393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0DC5B-6C5B-7C47-B162-2CC61D714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find Terminology in FHIR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46CD1E1-4F6E-0546-83E1-139CE11B62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5310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Terminology Module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188720"/>
            <a:ext cx="8228883" cy="2929042"/>
          </a:xfrm>
        </p:spPr>
        <p:txBody>
          <a:bodyPr/>
          <a:lstStyle/>
          <a:p>
            <a:r>
              <a:rPr lang="en-US" dirty="0"/>
              <a:t>Level 2 on the Home page</a:t>
            </a:r>
          </a:p>
          <a:p>
            <a:r>
              <a:rPr lang="en-US" dirty="0"/>
              <a:t>The primary organizing place in the FHIR specification for terminology specifications, guidance and content</a:t>
            </a:r>
          </a:p>
          <a:p>
            <a:r>
              <a:rPr lang="en-US" dirty="0">
                <a:hlinkClick r:id="rId2"/>
              </a:rPr>
              <a:t>http://hl7.org/fhir/terminology-module.html</a:t>
            </a:r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6A131-3CE2-9F48-968D-B935887241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9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F330FC-55C9-7B4A-BC35-141FE12BB0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762" y="2926080"/>
            <a:ext cx="7667625" cy="1619250"/>
          </a:xfrm>
          <a:prstGeom prst="rect">
            <a:avLst/>
          </a:prstGeom>
        </p:spPr>
      </p:pic>
      <p:sp>
        <p:nvSpPr>
          <p:cNvPr id="7" name="Oval 11">
            <a:extLst>
              <a:ext uri="{FF2B5EF4-FFF2-40B4-BE49-F238E27FC236}">
                <a16:creationId xmlns:a16="http://schemas.microsoft.com/office/drawing/2014/main" id="{6CBF8A4B-05E9-4444-BDBC-433EDE8D36DE}"/>
              </a:ext>
            </a:extLst>
          </p:cNvPr>
          <p:cNvSpPr/>
          <p:nvPr/>
        </p:nvSpPr>
        <p:spPr bwMode="auto">
          <a:xfrm>
            <a:off x="5598114" y="3145536"/>
            <a:ext cx="960120" cy="411845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3241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L7 FHIR Template Education_Webinars 2019" id="{B28E51EB-B8EE-4E4F-A9DA-4571B2AB418A}" vid="{791F76BA-4D7E-8448-BAD3-99E869B32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13934</TotalTime>
  <Words>2838</Words>
  <Application>Microsoft Macintosh PowerPoint</Application>
  <PresentationFormat>On-screen Show (16:9)</PresentationFormat>
  <Paragraphs>382</Paragraphs>
  <Slides>53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7" baseType="lpstr">
      <vt:lpstr>Arial</vt:lpstr>
      <vt:lpstr>Calibri</vt:lpstr>
      <vt:lpstr>Wingdings</vt:lpstr>
      <vt:lpstr>Office Theme</vt:lpstr>
      <vt:lpstr>Understanding and Using Terminology in HL7® FHIR®</vt:lpstr>
      <vt:lpstr>This presentation</vt:lpstr>
      <vt:lpstr>Who am I?</vt:lpstr>
      <vt:lpstr>Tutorial Learning Objectives</vt:lpstr>
      <vt:lpstr>Tutorial Learning Objectives</vt:lpstr>
      <vt:lpstr>Part 1 Topics Introduction and Fundamentals</vt:lpstr>
      <vt:lpstr>Part 1 Topics Introduction and Fundamentals</vt:lpstr>
      <vt:lpstr>where to find Terminology in FHIR</vt:lpstr>
      <vt:lpstr>Terminology Module</vt:lpstr>
      <vt:lpstr>PowerPoint Presentation</vt:lpstr>
      <vt:lpstr>Terminologies link</vt:lpstr>
      <vt:lpstr>PowerPoint Presentation</vt:lpstr>
      <vt:lpstr>FHIR Zulip chat Terminology stream</vt:lpstr>
      <vt:lpstr>Representing Coded Data in fhir</vt:lpstr>
      <vt:lpstr>Let’s Start with a Code</vt:lpstr>
      <vt:lpstr>Code System</vt:lpstr>
      <vt:lpstr>Value Set</vt:lpstr>
      <vt:lpstr>Code System vs. Value Set</vt:lpstr>
      <vt:lpstr>Code System vs. Value Set Take Home Points</vt:lpstr>
      <vt:lpstr>Terminology Binding</vt:lpstr>
      <vt:lpstr>More on Bindings</vt:lpstr>
      <vt:lpstr>Binding Strength</vt:lpstr>
      <vt:lpstr>Coded Data (instance)</vt:lpstr>
      <vt:lpstr>Binding vs. Data element instance</vt:lpstr>
      <vt:lpstr>Referring to a code system</vt:lpstr>
      <vt:lpstr>URL vs. Object Identifier (OID)</vt:lpstr>
      <vt:lpstr>The ‘code’ Data Type</vt:lpstr>
      <vt:lpstr>What if I need a different ‘code’?</vt:lpstr>
      <vt:lpstr>Coding</vt:lpstr>
      <vt:lpstr>Coding – Element Optionality</vt:lpstr>
      <vt:lpstr>CodeableConcept</vt:lpstr>
      <vt:lpstr>What to use for coded data in an extension?</vt:lpstr>
      <vt:lpstr>Codes vs. Identifiers</vt:lpstr>
      <vt:lpstr>primary terminology resources</vt:lpstr>
      <vt:lpstr>CodeSystem</vt:lpstr>
      <vt:lpstr>CodeSystem</vt:lpstr>
      <vt:lpstr>CodeSystem (UML)</vt:lpstr>
      <vt:lpstr>Code system definition example</vt:lpstr>
      <vt:lpstr>ValueSet</vt:lpstr>
      <vt:lpstr>ValueSet (UML)</vt:lpstr>
      <vt:lpstr>Value Set Parts</vt:lpstr>
      <vt:lpstr>Value Set Versions</vt:lpstr>
      <vt:lpstr>Selecting Concepts</vt:lpstr>
      <vt:lpstr>Compose example</vt:lpstr>
      <vt:lpstr>Expansion example</vt:lpstr>
      <vt:lpstr>More terminology resources</vt:lpstr>
      <vt:lpstr>ConceptMap</vt:lpstr>
      <vt:lpstr>ConceptMap (UML)</vt:lpstr>
      <vt:lpstr>NamingSystem</vt:lpstr>
      <vt:lpstr>TerminologyCapabilities</vt:lpstr>
      <vt:lpstr>TerminologyCapabilities (UML)</vt:lpstr>
      <vt:lpstr>What Are Your Questions?</vt:lpstr>
      <vt:lpstr>More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Robert Hausam</dc:creator>
  <cp:lastModifiedBy>Robert Hausam</cp:lastModifiedBy>
  <cp:revision>135</cp:revision>
  <dcterms:created xsi:type="dcterms:W3CDTF">2019-05-01T16:23:47Z</dcterms:created>
  <dcterms:modified xsi:type="dcterms:W3CDTF">2021-05-19T12:48:31Z</dcterms:modified>
</cp:coreProperties>
</file>